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9" r:id="rId1"/>
  </p:sldMasterIdLst>
  <p:sldIdLst>
    <p:sldId id="256" r:id="rId2"/>
    <p:sldId id="269" r:id="rId3"/>
    <p:sldId id="257" r:id="rId4"/>
    <p:sldId id="264" r:id="rId5"/>
    <p:sldId id="263" r:id="rId6"/>
    <p:sldId id="258" r:id="rId7"/>
    <p:sldId id="259" r:id="rId8"/>
    <p:sldId id="260" r:id="rId9"/>
    <p:sldId id="261" r:id="rId10"/>
    <p:sldId id="262" r:id="rId11"/>
    <p:sldId id="266" r:id="rId12"/>
    <p:sldId id="265" r:id="rId13"/>
    <p:sldId id="267"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D5D00152-6DF5-4C97-A388-1D943AC61FA8}" type="datetimeFigureOut">
              <a:rPr lang="en-GB" smtClean="0"/>
              <a:t>21/10/2019</a:t>
            </a:fld>
            <a:endParaRPr lang="en-GB"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GB"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BE80A63-43CD-480A-815C-6C09C32C9B42}" type="slidenum">
              <a:rPr lang="en-GB" smtClean="0"/>
              <a:t>‹#›</a:t>
            </a:fld>
            <a:endParaRPr lang="en-GB" dirty="0"/>
          </a:p>
        </p:txBody>
      </p:sp>
    </p:spTree>
    <p:extLst>
      <p:ext uri="{BB962C8B-B14F-4D97-AF65-F5344CB8AC3E}">
        <p14:creationId xmlns:p14="http://schemas.microsoft.com/office/powerpoint/2010/main" val="2893650655"/>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5D00152-6DF5-4C97-A388-1D943AC61FA8}" type="datetimeFigureOut">
              <a:rPr lang="en-GB" smtClean="0"/>
              <a:t>21/10/2019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BE80A63-43CD-480A-815C-6C09C32C9B42}" type="slidenum">
              <a:rPr lang="en-GB" smtClean="0"/>
              <a:t>‹#›</a:t>
            </a:fld>
            <a:endParaRPr lang="en-GB" dirty="0"/>
          </a:p>
        </p:txBody>
      </p:sp>
    </p:spTree>
    <p:extLst>
      <p:ext uri="{BB962C8B-B14F-4D97-AF65-F5344CB8AC3E}">
        <p14:creationId xmlns:p14="http://schemas.microsoft.com/office/powerpoint/2010/main" val="1373027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D5D00152-6DF5-4C97-A388-1D943AC61FA8}" type="datetimeFigureOut">
              <a:rPr lang="en-GB" smtClean="0"/>
              <a:t>21/10/2019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BE80A63-43CD-480A-815C-6C09C32C9B42}" type="slidenum">
              <a:rPr lang="en-GB" smtClean="0"/>
              <a:t>‹#›</a:t>
            </a:fld>
            <a:endParaRPr lang="en-GB" dirty="0"/>
          </a:p>
        </p:txBody>
      </p:sp>
    </p:spTree>
    <p:extLst>
      <p:ext uri="{BB962C8B-B14F-4D97-AF65-F5344CB8AC3E}">
        <p14:creationId xmlns:p14="http://schemas.microsoft.com/office/powerpoint/2010/main" val="24055032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D5D00152-6DF5-4C97-A388-1D943AC61FA8}" type="datetimeFigureOut">
              <a:rPr lang="en-GB" smtClean="0"/>
              <a:t>21/10/2019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BE80A63-43CD-480A-815C-6C09C32C9B42}" type="slidenum">
              <a:rPr lang="en-GB" smtClean="0"/>
              <a:t>‹#›</a:t>
            </a:fld>
            <a:endParaRPr lang="en-GB" dirty="0"/>
          </a:p>
        </p:txBody>
      </p:sp>
    </p:spTree>
    <p:extLst>
      <p:ext uri="{BB962C8B-B14F-4D97-AF65-F5344CB8AC3E}">
        <p14:creationId xmlns:p14="http://schemas.microsoft.com/office/powerpoint/2010/main" val="37517979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5D00152-6DF5-4C97-A388-1D943AC61FA8}" type="datetimeFigureOut">
              <a:rPr lang="en-GB" smtClean="0"/>
              <a:t>21/10/2019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BE80A63-43CD-480A-815C-6C09C32C9B42}" type="slidenum">
              <a:rPr lang="en-GB" smtClean="0"/>
              <a:t>‹#›</a:t>
            </a:fld>
            <a:endParaRPr lang="en-GB" dirty="0"/>
          </a:p>
        </p:txBody>
      </p:sp>
    </p:spTree>
    <p:extLst>
      <p:ext uri="{BB962C8B-B14F-4D97-AF65-F5344CB8AC3E}">
        <p14:creationId xmlns:p14="http://schemas.microsoft.com/office/powerpoint/2010/main" val="22356199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5D00152-6DF5-4C97-A388-1D943AC61FA8}" type="datetimeFigureOut">
              <a:rPr lang="en-GB" smtClean="0"/>
              <a:t>21/10/2019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BE80A63-43CD-480A-815C-6C09C32C9B42}" type="slidenum">
              <a:rPr lang="en-GB" smtClean="0"/>
              <a:t>‹#›</a:t>
            </a:fld>
            <a:endParaRPr lang="en-GB" dirty="0"/>
          </a:p>
        </p:txBody>
      </p:sp>
    </p:spTree>
    <p:extLst>
      <p:ext uri="{BB962C8B-B14F-4D97-AF65-F5344CB8AC3E}">
        <p14:creationId xmlns:p14="http://schemas.microsoft.com/office/powerpoint/2010/main" val="39255247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5D00152-6DF5-4C97-A388-1D943AC61FA8}" type="datetimeFigureOut">
              <a:rPr lang="en-GB" smtClean="0"/>
              <a:t>21/10/2019</a:t>
            </a:fld>
            <a:endParaRPr lang="en-GB" dirty="0"/>
          </a:p>
        </p:txBody>
      </p:sp>
      <p:sp>
        <p:nvSpPr>
          <p:cNvPr id="8" name="Footer Placeholder 7"/>
          <p:cNvSpPr>
            <a:spLocks noGrp="1"/>
          </p:cNvSpPr>
          <p:nvPr>
            <p:ph type="ftr" sz="quarter" idx="11"/>
          </p:nvPr>
        </p:nvSpPr>
        <p:spPr>
          <a:xfrm>
            <a:off x="561111" y="6391838"/>
            <a:ext cx="3644282" cy="304801"/>
          </a:xfrm>
        </p:spPr>
        <p:txBody>
          <a:bodyPr/>
          <a:lstStyle/>
          <a:p>
            <a:endParaRPr lang="en-GB" dirty="0"/>
          </a:p>
        </p:txBody>
      </p:sp>
      <p:sp>
        <p:nvSpPr>
          <p:cNvPr id="9" name="Slide Number Placeholder 8"/>
          <p:cNvSpPr>
            <a:spLocks noGrp="1"/>
          </p:cNvSpPr>
          <p:nvPr>
            <p:ph type="sldNum" sz="quarter" idx="12"/>
          </p:nvPr>
        </p:nvSpPr>
        <p:spPr/>
        <p:txBody>
          <a:bodyPr/>
          <a:lstStyle/>
          <a:p>
            <a:fld id="{6BE80A63-43CD-480A-815C-6C09C32C9B42}" type="slidenum">
              <a:rPr lang="en-GB" smtClean="0"/>
              <a:t>‹#›</a:t>
            </a:fld>
            <a:endParaRPr lang="en-GB" dirty="0"/>
          </a:p>
        </p:txBody>
      </p:sp>
    </p:spTree>
    <p:extLst>
      <p:ext uri="{BB962C8B-B14F-4D97-AF65-F5344CB8AC3E}">
        <p14:creationId xmlns:p14="http://schemas.microsoft.com/office/powerpoint/2010/main" val="23133168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D5D00152-6DF5-4C97-A388-1D943AC61FA8}" type="datetimeFigureOut">
              <a:rPr lang="en-GB" smtClean="0"/>
              <a:t>21/10/2019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BE80A63-43CD-480A-815C-6C09C32C9B42}" type="slidenum">
              <a:rPr lang="en-GB" smtClean="0"/>
              <a:t>‹#›</a:t>
            </a:fld>
            <a:endParaRPr lang="en-GB" dirty="0"/>
          </a:p>
        </p:txBody>
      </p:sp>
    </p:spTree>
    <p:extLst>
      <p:ext uri="{BB962C8B-B14F-4D97-AF65-F5344CB8AC3E}">
        <p14:creationId xmlns:p14="http://schemas.microsoft.com/office/powerpoint/2010/main" val="522105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D5D00152-6DF5-4C97-A388-1D943AC61FA8}" type="datetimeFigureOut">
              <a:rPr lang="en-GB" smtClean="0"/>
              <a:t>21/10/2019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BE80A63-43CD-480A-815C-6C09C32C9B42}" type="slidenum">
              <a:rPr lang="en-GB" smtClean="0"/>
              <a:t>‹#›</a:t>
            </a:fld>
            <a:endParaRPr lang="en-GB" dirty="0"/>
          </a:p>
        </p:txBody>
      </p:sp>
    </p:spTree>
    <p:extLst>
      <p:ext uri="{BB962C8B-B14F-4D97-AF65-F5344CB8AC3E}">
        <p14:creationId xmlns:p14="http://schemas.microsoft.com/office/powerpoint/2010/main" val="1525405723"/>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D00152-6DF5-4C97-A388-1D943AC61FA8}" type="datetimeFigureOut">
              <a:rPr lang="en-GB" smtClean="0"/>
              <a:t>21/10/2019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BE80A63-43CD-480A-815C-6C09C32C9B42}" type="slidenum">
              <a:rPr lang="en-GB" smtClean="0"/>
              <a:t>‹#›</a:t>
            </a:fld>
            <a:endParaRPr lang="en-GB" dirty="0"/>
          </a:p>
        </p:txBody>
      </p:sp>
    </p:spTree>
    <p:extLst>
      <p:ext uri="{BB962C8B-B14F-4D97-AF65-F5344CB8AC3E}">
        <p14:creationId xmlns:p14="http://schemas.microsoft.com/office/powerpoint/2010/main" val="3704216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5D00152-6DF5-4C97-A388-1D943AC61FA8}" type="datetimeFigureOut">
              <a:rPr lang="en-GB" smtClean="0"/>
              <a:t>21/10/2019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BE80A63-43CD-480A-815C-6C09C32C9B42}" type="slidenum">
              <a:rPr lang="en-GB" smtClean="0"/>
              <a:t>‹#›</a:t>
            </a:fld>
            <a:endParaRPr lang="en-GB" dirty="0"/>
          </a:p>
        </p:txBody>
      </p:sp>
    </p:spTree>
    <p:extLst>
      <p:ext uri="{BB962C8B-B14F-4D97-AF65-F5344CB8AC3E}">
        <p14:creationId xmlns:p14="http://schemas.microsoft.com/office/powerpoint/2010/main" val="2585188178"/>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D00152-6DF5-4C97-A388-1D943AC61FA8}" type="datetimeFigureOut">
              <a:rPr lang="en-GB" smtClean="0"/>
              <a:t>21/10/2019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BE80A63-43CD-480A-815C-6C09C32C9B42}" type="slidenum">
              <a:rPr lang="en-GB" smtClean="0"/>
              <a:t>‹#›</a:t>
            </a:fld>
            <a:endParaRPr lang="en-GB" dirty="0"/>
          </a:p>
        </p:txBody>
      </p:sp>
    </p:spTree>
    <p:extLst>
      <p:ext uri="{BB962C8B-B14F-4D97-AF65-F5344CB8AC3E}">
        <p14:creationId xmlns:p14="http://schemas.microsoft.com/office/powerpoint/2010/main" val="369915644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D00152-6DF5-4C97-A388-1D943AC61FA8}" type="datetimeFigureOut">
              <a:rPr lang="en-GB" smtClean="0"/>
              <a:t>21/10/2019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BE80A63-43CD-480A-815C-6C09C32C9B42}" type="slidenum">
              <a:rPr lang="en-GB" smtClean="0"/>
              <a:t>‹#›</a:t>
            </a:fld>
            <a:endParaRPr lang="en-GB" dirty="0"/>
          </a:p>
        </p:txBody>
      </p:sp>
    </p:spTree>
    <p:extLst>
      <p:ext uri="{BB962C8B-B14F-4D97-AF65-F5344CB8AC3E}">
        <p14:creationId xmlns:p14="http://schemas.microsoft.com/office/powerpoint/2010/main" val="294776295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D00152-6DF5-4C97-A388-1D943AC61FA8}" type="datetimeFigureOut">
              <a:rPr lang="en-GB" smtClean="0"/>
              <a:t>21/10/2019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BE80A63-43CD-480A-815C-6C09C32C9B42}" type="slidenum">
              <a:rPr lang="en-GB" smtClean="0"/>
              <a:t>‹#›</a:t>
            </a:fld>
            <a:endParaRPr lang="en-GB" dirty="0"/>
          </a:p>
        </p:txBody>
      </p:sp>
    </p:spTree>
    <p:extLst>
      <p:ext uri="{BB962C8B-B14F-4D97-AF65-F5344CB8AC3E}">
        <p14:creationId xmlns:p14="http://schemas.microsoft.com/office/powerpoint/2010/main" val="1807697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D00152-6DF5-4C97-A388-1D943AC61FA8}" type="datetimeFigureOut">
              <a:rPr lang="en-GB" smtClean="0"/>
              <a:t>21/10/2019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BE80A63-43CD-480A-815C-6C09C32C9B42}" type="slidenum">
              <a:rPr lang="en-GB" smtClean="0"/>
              <a:t>‹#›</a:t>
            </a:fld>
            <a:endParaRPr lang="en-GB" dirty="0"/>
          </a:p>
        </p:txBody>
      </p:sp>
    </p:spTree>
    <p:extLst>
      <p:ext uri="{BB962C8B-B14F-4D97-AF65-F5344CB8AC3E}">
        <p14:creationId xmlns:p14="http://schemas.microsoft.com/office/powerpoint/2010/main" val="1801026999"/>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5D00152-6DF5-4C97-A388-1D943AC61FA8}" type="datetimeFigureOut">
              <a:rPr lang="en-GB" smtClean="0"/>
              <a:t>21/10/2019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BE80A63-43CD-480A-815C-6C09C32C9B42}" type="slidenum">
              <a:rPr lang="en-GB" smtClean="0"/>
              <a:t>‹#›</a:t>
            </a:fld>
            <a:endParaRPr lang="en-GB" dirty="0"/>
          </a:p>
        </p:txBody>
      </p:sp>
    </p:spTree>
    <p:extLst>
      <p:ext uri="{BB962C8B-B14F-4D97-AF65-F5344CB8AC3E}">
        <p14:creationId xmlns:p14="http://schemas.microsoft.com/office/powerpoint/2010/main" val="223508840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dirty="0"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5D00152-6DF5-4C97-A388-1D943AC61FA8}" type="datetimeFigureOut">
              <a:rPr lang="en-GB" smtClean="0"/>
              <a:t>21/10/2019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BE80A63-43CD-480A-815C-6C09C32C9B42}" type="slidenum">
              <a:rPr lang="en-GB" smtClean="0"/>
              <a:t>‹#›</a:t>
            </a:fld>
            <a:endParaRPr lang="en-GB" dirty="0"/>
          </a:p>
        </p:txBody>
      </p:sp>
    </p:spTree>
    <p:extLst>
      <p:ext uri="{BB962C8B-B14F-4D97-AF65-F5344CB8AC3E}">
        <p14:creationId xmlns:p14="http://schemas.microsoft.com/office/powerpoint/2010/main" val="1503099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D5D00152-6DF5-4C97-A388-1D943AC61FA8}" type="datetimeFigureOut">
              <a:rPr lang="en-GB" smtClean="0"/>
              <a:t>21/10/2019</a:t>
            </a:fld>
            <a:endParaRPr lang="en-GB"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GB"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BE80A63-43CD-480A-815C-6C09C32C9B42}" type="slidenum">
              <a:rPr lang="en-GB" smtClean="0"/>
              <a:t>‹#›</a:t>
            </a:fld>
            <a:endParaRPr lang="en-GB" dirty="0"/>
          </a:p>
        </p:txBody>
      </p:sp>
    </p:spTree>
    <p:extLst>
      <p:ext uri="{BB962C8B-B14F-4D97-AF65-F5344CB8AC3E}">
        <p14:creationId xmlns:p14="http://schemas.microsoft.com/office/powerpoint/2010/main" val="1956350728"/>
      </p:ext>
    </p:extLst>
  </p:cSld>
  <p:clrMap bg1="lt1" tx1="dk1" bg2="lt2" tx2="dk2" accent1="accent1" accent2="accent2" accent3="accent3" accent4="accent4" accent5="accent5" accent6="accent6" hlink="hlink" folHlink="folHlink"/>
  <p:sldLayoutIdLst>
    <p:sldLayoutId id="2147483930" r:id="rId1"/>
    <p:sldLayoutId id="2147483931" r:id="rId2"/>
    <p:sldLayoutId id="2147483932" r:id="rId3"/>
    <p:sldLayoutId id="2147483933" r:id="rId4"/>
    <p:sldLayoutId id="2147483934" r:id="rId5"/>
    <p:sldLayoutId id="2147483935" r:id="rId6"/>
    <p:sldLayoutId id="2147483936" r:id="rId7"/>
    <p:sldLayoutId id="2147483937" r:id="rId8"/>
    <p:sldLayoutId id="2147483938" r:id="rId9"/>
    <p:sldLayoutId id="2147483939" r:id="rId10"/>
    <p:sldLayoutId id="2147483940" r:id="rId11"/>
    <p:sldLayoutId id="2147483941" r:id="rId12"/>
    <p:sldLayoutId id="2147483942" r:id="rId13"/>
    <p:sldLayoutId id="2147483943" r:id="rId14"/>
    <p:sldLayoutId id="2147483944" r:id="rId15"/>
    <p:sldLayoutId id="2147483945" r:id="rId16"/>
    <p:sldLayoutId id="2147483946"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oleObject" Target="file:///C:\Users\55135644\Desktop\Technical%20Compliance%20Audit%20-%20Blank.xlsx" TargetMode="Externa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1.bin"/><Relationship Id="rId4" Type="http://schemas.openxmlformats.org/officeDocument/2006/relationships/image" Target="../media/image2.emf"/></Relationships>
</file>

<file path=ppt/slides/_rels/slide13.xml.rels><?xml version="1.0" encoding="UTF-8" standalone="yes"?>
<Relationships xmlns="http://schemas.openxmlformats.org/package/2006/relationships"><Relationship Id="rId8" Type="http://schemas.openxmlformats.org/officeDocument/2006/relationships/hyperlink" Target="http://www.hse.gov.uk/asbestos/enforcement.htm" TargetMode="External"/><Relationship Id="rId13" Type="http://schemas.openxmlformats.org/officeDocument/2006/relationships/hyperlink" Target="https://eur-lex.europa.eu/LexUriServ/LexUriServ.do?uri=OJ:L:2010:153:0013:0035:EN:PDF" TargetMode="External"/><Relationship Id="rId3" Type="http://schemas.openxmlformats.org/officeDocument/2006/relationships/hyperlink" Target="http://www.hse.gov.uk/pUbns/priced/loler.pdf" TargetMode="External"/><Relationship Id="rId7" Type="http://schemas.openxmlformats.org/officeDocument/2006/relationships/hyperlink" Target="http://www.hse.gov.uk/pubns/priced/hsg274part2.pdf" TargetMode="External"/><Relationship Id="rId12" Type="http://schemas.openxmlformats.org/officeDocument/2006/relationships/hyperlink" Target="http://www.hse.gov.uk/fireandexplosion/dsear.htm" TargetMode="External"/><Relationship Id="rId2" Type="http://schemas.openxmlformats.org/officeDocument/2006/relationships/hyperlink" Target="http://www.legislation.gov.uk/uksi/2005/1541/contents/made" TargetMode="External"/><Relationship Id="rId1" Type="http://schemas.openxmlformats.org/officeDocument/2006/relationships/slideLayout" Target="../slideLayouts/slideLayout1.xml"/><Relationship Id="rId6" Type="http://schemas.openxmlformats.org/officeDocument/2006/relationships/hyperlink" Target="http://www.hse.gov.uk/pUbns/priced/l56.pdf" TargetMode="External"/><Relationship Id="rId11" Type="http://schemas.openxmlformats.org/officeDocument/2006/relationships/hyperlink" Target="http://www-public.tnb.com/eel/docs/furse/BS_EN_IEC_62305_standard_series.pdf" TargetMode="External"/><Relationship Id="rId5" Type="http://schemas.openxmlformats.org/officeDocument/2006/relationships/hyperlink" Target="http://www.hse.gov.uk/pubns/books/l56.htm" TargetMode="External"/><Relationship Id="rId10" Type="http://schemas.openxmlformats.org/officeDocument/2006/relationships/hyperlink" Target="http://www.hse.gov.uk/work-equipment-machinery/puwer.htm" TargetMode="External"/><Relationship Id="rId4" Type="http://schemas.openxmlformats.org/officeDocument/2006/relationships/hyperlink" Target="http://www.hse.gov.uk/pUbns/priced/hsr25.pdf" TargetMode="External"/><Relationship Id="rId9" Type="http://schemas.openxmlformats.org/officeDocument/2006/relationships/hyperlink" Target="https://www.gov.uk/government/publications/air-conditioning-inspections-for-buildings" TargetMode="External"/><Relationship Id="rId14" Type="http://schemas.openxmlformats.org/officeDocument/2006/relationships/hyperlink" Target="https://eur-lex.europa.eu/LexUriServ/LexUriServ.do?uri=OJ:L:2003:001:0065:0071:EN: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hse.gov.uk/pubns/priced/l24.pdf" TargetMode="External"/><Relationship Id="rId2" Type="http://schemas.openxmlformats.org/officeDocument/2006/relationships/hyperlink" Target="https://www.thebesa.com/knowledge/shop/products/tr19-grease-specification-for-fire-risk-management-of-grease-accumulation-within-kitchen-extraction-systems/" TargetMode="External"/><Relationship Id="rId1" Type="http://schemas.openxmlformats.org/officeDocument/2006/relationships/slideLayout" Target="../slideLayouts/slideLayout1.xml"/><Relationship Id="rId5" Type="http://schemas.openxmlformats.org/officeDocument/2006/relationships/hyperlink" Target="https://www.gov.uk/guidance/equality-act-2010-guidance" TargetMode="External"/><Relationship Id="rId4" Type="http://schemas.openxmlformats.org/officeDocument/2006/relationships/hyperlink" Target="https://www.gov.uk/government/publications/guide-to-the-general-data-protection-regulatio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GB" dirty="0" smtClean="0">
                <a:latin typeface="+mn-lt"/>
              </a:rPr>
              <a:t>Compliance in Commercial Facilities </a:t>
            </a:r>
            <a:endParaRPr lang="en-GB" dirty="0">
              <a:latin typeface="+mn-lt"/>
            </a:endParaRPr>
          </a:p>
        </p:txBody>
      </p:sp>
      <p:sp>
        <p:nvSpPr>
          <p:cNvPr id="3" name="Subtitle 2"/>
          <p:cNvSpPr>
            <a:spLocks noGrp="1"/>
          </p:cNvSpPr>
          <p:nvPr>
            <p:ph type="subTitle" idx="1"/>
          </p:nvPr>
        </p:nvSpPr>
        <p:spPr/>
        <p:txBody>
          <a:bodyPr/>
          <a:lstStyle/>
          <a:p>
            <a:pPr algn="l"/>
            <a:r>
              <a:rPr lang="en-GB" dirty="0" smtClean="0"/>
              <a:t>28</a:t>
            </a:r>
            <a:r>
              <a:rPr lang="en-GB" baseline="30000" dirty="0" smtClean="0"/>
              <a:t>th</a:t>
            </a:r>
            <a:r>
              <a:rPr lang="en-GB" dirty="0" smtClean="0"/>
              <a:t> October 2019</a:t>
            </a:r>
            <a:endParaRPr lang="en-GB" dirty="0"/>
          </a:p>
        </p:txBody>
      </p:sp>
    </p:spTree>
    <p:extLst>
      <p:ext uri="{BB962C8B-B14F-4D97-AF65-F5344CB8AC3E}">
        <p14:creationId xmlns:p14="http://schemas.microsoft.com/office/powerpoint/2010/main" val="383929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8861" y="771001"/>
            <a:ext cx="9291752" cy="3323987"/>
          </a:xfrm>
          <a:prstGeom prst="rect">
            <a:avLst/>
          </a:prstGeom>
        </p:spPr>
        <p:txBody>
          <a:bodyPr wrap="square">
            <a:spAutoFit/>
          </a:bodyPr>
          <a:lstStyle/>
          <a:p>
            <a:r>
              <a:rPr lang="en-GB" b="1" dirty="0">
                <a:solidFill>
                  <a:schemeClr val="bg1"/>
                </a:solidFill>
              </a:rPr>
              <a:t>Air Conditioning</a:t>
            </a:r>
            <a:endParaRPr lang="en-GB" dirty="0">
              <a:solidFill>
                <a:schemeClr val="bg1"/>
              </a:solidFill>
            </a:endParaRPr>
          </a:p>
          <a:p>
            <a:r>
              <a:rPr lang="en-GB" sz="1600" dirty="0">
                <a:solidFill>
                  <a:schemeClr val="bg1"/>
                </a:solidFill>
              </a:rPr>
              <a:t>Under The Energy Performance of Buildings Regulations 2007, air conditioning systems must undertake regular energy inspections. The regularity of these depends on the weight and number of units, so:</a:t>
            </a:r>
          </a:p>
          <a:p>
            <a:endParaRPr lang="en-GB" sz="1600" dirty="0">
              <a:solidFill>
                <a:schemeClr val="bg1"/>
              </a:solidFill>
            </a:endParaRPr>
          </a:p>
          <a:p>
            <a:r>
              <a:rPr lang="en-GB" sz="1600" dirty="0">
                <a:solidFill>
                  <a:schemeClr val="bg1"/>
                </a:solidFill>
              </a:rPr>
              <a:t>Every 12 months – buildings over 3kg refrigerant, usually 1 – 15 air conditioning units</a:t>
            </a:r>
            <a:br>
              <a:rPr lang="en-GB" sz="1600" dirty="0">
                <a:solidFill>
                  <a:schemeClr val="bg1"/>
                </a:solidFill>
              </a:rPr>
            </a:br>
            <a:r>
              <a:rPr lang="en-GB" sz="1600" dirty="0">
                <a:solidFill>
                  <a:schemeClr val="bg1"/>
                </a:solidFill>
              </a:rPr>
              <a:t>Every 6 months – buildings over 30kg refrigerant, usually 15 – 75 air conditioning units</a:t>
            </a:r>
            <a:br>
              <a:rPr lang="en-GB" sz="1600" dirty="0">
                <a:solidFill>
                  <a:schemeClr val="bg1"/>
                </a:solidFill>
              </a:rPr>
            </a:br>
            <a:r>
              <a:rPr lang="en-GB" sz="1600" dirty="0">
                <a:solidFill>
                  <a:schemeClr val="bg1"/>
                </a:solidFill>
              </a:rPr>
              <a:t>Every 3 months – buildings over 300kg refrigerant, usually more than 75 air conditioning units</a:t>
            </a:r>
          </a:p>
          <a:p>
            <a:endParaRPr lang="en-GB" sz="1600" dirty="0">
              <a:solidFill>
                <a:schemeClr val="bg1"/>
              </a:solidFill>
            </a:endParaRPr>
          </a:p>
          <a:p>
            <a:r>
              <a:rPr lang="en-GB" sz="1600" dirty="0" smtClean="0">
                <a:solidFill>
                  <a:schemeClr val="bg1"/>
                </a:solidFill>
              </a:rPr>
              <a:t>The </a:t>
            </a:r>
            <a:r>
              <a:rPr lang="en-GB" sz="1600" dirty="0">
                <a:solidFill>
                  <a:schemeClr val="bg1"/>
                </a:solidFill>
              </a:rPr>
              <a:t>inspections must be carried out by an approved inspector, and should take into account design, installation and operation of the system.</a:t>
            </a:r>
          </a:p>
          <a:p>
            <a:endParaRPr lang="en-GB" sz="1600" dirty="0">
              <a:solidFill>
                <a:schemeClr val="bg1"/>
              </a:solidFill>
            </a:endParaRPr>
          </a:p>
          <a:p>
            <a:r>
              <a:rPr lang="en-GB" sz="1600" dirty="0">
                <a:solidFill>
                  <a:schemeClr val="bg1"/>
                </a:solidFill>
              </a:rPr>
              <a:t>Records must be stored and up to date </a:t>
            </a:r>
          </a:p>
        </p:txBody>
      </p:sp>
    </p:spTree>
    <p:extLst>
      <p:ext uri="{BB962C8B-B14F-4D97-AF65-F5344CB8AC3E}">
        <p14:creationId xmlns:p14="http://schemas.microsoft.com/office/powerpoint/2010/main" val="551906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8861" y="771001"/>
            <a:ext cx="9291752" cy="6463308"/>
          </a:xfrm>
          <a:prstGeom prst="rect">
            <a:avLst/>
          </a:prstGeom>
        </p:spPr>
        <p:txBody>
          <a:bodyPr wrap="square">
            <a:spAutoFit/>
          </a:bodyPr>
          <a:lstStyle/>
          <a:p>
            <a:r>
              <a:rPr lang="en-GB" b="1" dirty="0" smtClean="0">
                <a:solidFill>
                  <a:schemeClr val="bg1"/>
                </a:solidFill>
              </a:rPr>
              <a:t>Other Compliance </a:t>
            </a:r>
            <a:r>
              <a:rPr lang="en-GB" b="1" dirty="0" smtClean="0">
                <a:solidFill>
                  <a:schemeClr val="bg1"/>
                </a:solidFill>
              </a:rPr>
              <a:t>Considerations (if applicable):</a:t>
            </a:r>
            <a:endParaRPr lang="en-GB" b="1" dirty="0" smtClean="0">
              <a:solidFill>
                <a:schemeClr val="bg1"/>
              </a:solidFill>
            </a:endParaRPr>
          </a:p>
          <a:p>
            <a:endParaRPr lang="en-GB" b="1" dirty="0">
              <a:solidFill>
                <a:schemeClr val="bg1"/>
              </a:solidFill>
            </a:endParaRPr>
          </a:p>
          <a:p>
            <a:pPr marL="285750" indent="-285750">
              <a:buFont typeface="Arial" panose="020B0604020202020204" pitchFamily="34" charset="0"/>
              <a:buChar char="•"/>
            </a:pPr>
            <a:r>
              <a:rPr lang="en-GB" dirty="0" smtClean="0">
                <a:solidFill>
                  <a:schemeClr val="bg1"/>
                </a:solidFill>
              </a:rPr>
              <a:t>Man safe / Fall arrest roof systems – PUWER </a:t>
            </a:r>
          </a:p>
          <a:p>
            <a:pPr marL="285750" indent="-285750">
              <a:buFont typeface="Arial" panose="020B0604020202020204" pitchFamily="34" charset="0"/>
              <a:buChar char="•"/>
            </a:pPr>
            <a:r>
              <a:rPr lang="en-GB" dirty="0" smtClean="0">
                <a:solidFill>
                  <a:schemeClr val="bg1"/>
                </a:solidFill>
              </a:rPr>
              <a:t>Folding Door </a:t>
            </a:r>
            <a:r>
              <a:rPr lang="en-GB" dirty="0">
                <a:solidFill>
                  <a:schemeClr val="bg1"/>
                </a:solidFill>
              </a:rPr>
              <a:t>Maintenance – </a:t>
            </a:r>
            <a:r>
              <a:rPr lang="en-GB" dirty="0" smtClean="0">
                <a:solidFill>
                  <a:schemeClr val="bg1"/>
                </a:solidFill>
              </a:rPr>
              <a:t>PUWER</a:t>
            </a:r>
          </a:p>
          <a:p>
            <a:pPr marL="285750" indent="-285750">
              <a:buFont typeface="Arial" panose="020B0604020202020204" pitchFamily="34" charset="0"/>
              <a:buChar char="•"/>
            </a:pPr>
            <a:r>
              <a:rPr lang="en-GB" dirty="0" smtClean="0">
                <a:solidFill>
                  <a:schemeClr val="bg1"/>
                </a:solidFill>
              </a:rPr>
              <a:t>Lighting Protections </a:t>
            </a:r>
            <a:r>
              <a:rPr lang="en-GB" dirty="0">
                <a:solidFill>
                  <a:schemeClr val="bg1"/>
                </a:solidFill>
              </a:rPr>
              <a:t>system - BS EN 62305-3 / BS EN 62305-4</a:t>
            </a:r>
            <a:endParaRPr lang="en-GB" dirty="0" smtClean="0">
              <a:solidFill>
                <a:schemeClr val="bg1"/>
              </a:solidFill>
            </a:endParaRPr>
          </a:p>
          <a:p>
            <a:pPr marL="285750" indent="-285750">
              <a:buFont typeface="Arial" panose="020B0604020202020204" pitchFamily="34" charset="0"/>
              <a:buChar char="•"/>
            </a:pPr>
            <a:r>
              <a:rPr lang="en-GB" dirty="0" smtClean="0">
                <a:solidFill>
                  <a:schemeClr val="bg1"/>
                </a:solidFill>
              </a:rPr>
              <a:t>Petrol </a:t>
            </a:r>
            <a:r>
              <a:rPr lang="en-GB" dirty="0">
                <a:solidFill>
                  <a:schemeClr val="bg1"/>
                </a:solidFill>
              </a:rPr>
              <a:t>Interceptors - PPG3, BSEN </a:t>
            </a:r>
            <a:r>
              <a:rPr lang="en-GB" dirty="0" smtClean="0">
                <a:solidFill>
                  <a:schemeClr val="bg1"/>
                </a:solidFill>
              </a:rPr>
              <a:t>858</a:t>
            </a:r>
          </a:p>
          <a:p>
            <a:pPr marL="285750" indent="-285750">
              <a:buFont typeface="Arial" panose="020B0604020202020204" pitchFamily="34" charset="0"/>
              <a:buChar char="•"/>
            </a:pPr>
            <a:r>
              <a:rPr lang="en-GB" dirty="0">
                <a:solidFill>
                  <a:schemeClr val="bg1"/>
                </a:solidFill>
              </a:rPr>
              <a:t>Oil/ Diesel Tank </a:t>
            </a:r>
            <a:r>
              <a:rPr lang="en-GB" dirty="0" smtClean="0">
                <a:solidFill>
                  <a:schemeClr val="bg1"/>
                </a:solidFill>
              </a:rPr>
              <a:t>Inspections - DSEAR</a:t>
            </a:r>
          </a:p>
          <a:p>
            <a:pPr marL="285750" indent="-285750">
              <a:buFont typeface="Arial" panose="020B0604020202020204" pitchFamily="34" charset="0"/>
              <a:buChar char="•"/>
            </a:pPr>
            <a:r>
              <a:rPr lang="en-GB" dirty="0" smtClean="0">
                <a:solidFill>
                  <a:schemeClr val="bg1"/>
                </a:solidFill>
              </a:rPr>
              <a:t>Display Energy Certificate &amp; Energy Performance </a:t>
            </a:r>
            <a:r>
              <a:rPr lang="en-GB" dirty="0">
                <a:solidFill>
                  <a:schemeClr val="bg1"/>
                </a:solidFill>
              </a:rPr>
              <a:t>Report - England and Wales of the European Directives 2002/91/EC and 2010/31/EU on the Energy performance of </a:t>
            </a:r>
            <a:r>
              <a:rPr lang="en-GB" dirty="0" smtClean="0">
                <a:solidFill>
                  <a:schemeClr val="bg1"/>
                </a:solidFill>
              </a:rPr>
              <a:t>buildings</a:t>
            </a:r>
          </a:p>
          <a:p>
            <a:pPr marL="285750" indent="-285750">
              <a:buFont typeface="Arial" panose="020B0604020202020204" pitchFamily="34" charset="0"/>
              <a:buChar char="•"/>
            </a:pPr>
            <a:r>
              <a:rPr lang="en-GB" dirty="0" smtClean="0">
                <a:solidFill>
                  <a:schemeClr val="bg1"/>
                </a:solidFill>
              </a:rPr>
              <a:t>Kitchen and Ventilation Duct clean and inspection  – TR19</a:t>
            </a:r>
          </a:p>
          <a:p>
            <a:pPr marL="285750" indent="-285750">
              <a:buFont typeface="Arial" panose="020B0604020202020204" pitchFamily="34" charset="0"/>
              <a:buChar char="•"/>
            </a:pPr>
            <a:r>
              <a:rPr lang="en-GB" dirty="0" smtClean="0">
                <a:solidFill>
                  <a:schemeClr val="bg1"/>
                </a:solidFill>
              </a:rPr>
              <a:t>Auto </a:t>
            </a:r>
            <a:r>
              <a:rPr lang="en-GB" dirty="0">
                <a:solidFill>
                  <a:schemeClr val="bg1"/>
                </a:solidFill>
              </a:rPr>
              <a:t>door - ACOP L24 Regulation 5, Regulation 18.  Supply of Machinery (Safety) Regulations 2008.  BS 7036-0: 2014.  BS EN </a:t>
            </a:r>
            <a:r>
              <a:rPr lang="en-GB" dirty="0" smtClean="0">
                <a:solidFill>
                  <a:schemeClr val="bg1"/>
                </a:solidFill>
              </a:rPr>
              <a:t>16005:2012</a:t>
            </a:r>
            <a:endParaRPr lang="en-GB" dirty="0">
              <a:solidFill>
                <a:schemeClr val="bg1"/>
              </a:solidFill>
            </a:endParaRPr>
          </a:p>
          <a:p>
            <a:pPr marL="285750" indent="-285750">
              <a:buFont typeface="Arial" panose="020B0604020202020204" pitchFamily="34" charset="0"/>
              <a:buChar char="•"/>
            </a:pPr>
            <a:endParaRPr lang="en-GB" dirty="0" smtClean="0">
              <a:solidFill>
                <a:schemeClr val="bg1"/>
              </a:solidFill>
            </a:endParaRPr>
          </a:p>
          <a:p>
            <a:pPr marL="285750" indent="-285750">
              <a:buFont typeface="Arial" panose="020B0604020202020204" pitchFamily="34" charset="0"/>
              <a:buChar char="•"/>
            </a:pPr>
            <a:r>
              <a:rPr lang="en-GB" dirty="0" smtClean="0">
                <a:solidFill>
                  <a:schemeClr val="bg1"/>
                </a:solidFill>
              </a:rPr>
              <a:t>Legal or Insurance Compliance: </a:t>
            </a:r>
          </a:p>
          <a:p>
            <a:pPr marL="285750" indent="-285750">
              <a:buFont typeface="Arial" panose="020B0604020202020204" pitchFamily="34" charset="0"/>
              <a:buChar char="•"/>
            </a:pPr>
            <a:endParaRPr lang="en-GB" dirty="0">
              <a:solidFill>
                <a:schemeClr val="bg1"/>
              </a:solidFill>
            </a:endParaRPr>
          </a:p>
          <a:p>
            <a:pPr marL="285750" indent="-285750">
              <a:buFont typeface="Arial" panose="020B0604020202020204" pitchFamily="34" charset="0"/>
              <a:buChar char="•"/>
            </a:pPr>
            <a:r>
              <a:rPr lang="en-GB" dirty="0" smtClean="0">
                <a:solidFill>
                  <a:schemeClr val="bg1"/>
                </a:solidFill>
              </a:rPr>
              <a:t>CCTV servicing – GDPR </a:t>
            </a:r>
          </a:p>
          <a:p>
            <a:pPr marL="285750" indent="-285750">
              <a:buFont typeface="Arial" panose="020B0604020202020204" pitchFamily="34" charset="0"/>
              <a:buChar char="•"/>
            </a:pPr>
            <a:r>
              <a:rPr lang="en-GB" dirty="0" smtClean="0">
                <a:solidFill>
                  <a:schemeClr val="bg1"/>
                </a:solidFill>
              </a:rPr>
              <a:t>Access Control &amp; Intruder system maintenance – Insurance Requirement </a:t>
            </a:r>
          </a:p>
          <a:p>
            <a:pPr marL="285750" indent="-285750">
              <a:buFont typeface="Arial" panose="020B0604020202020204" pitchFamily="34" charset="0"/>
              <a:buChar char="•"/>
            </a:pPr>
            <a:r>
              <a:rPr lang="en-GB" dirty="0" smtClean="0">
                <a:solidFill>
                  <a:schemeClr val="bg1"/>
                </a:solidFill>
              </a:rPr>
              <a:t>Disabled pull cord testing / Hearing Loop induction Servicing – Equality Act </a:t>
            </a:r>
            <a:r>
              <a:rPr lang="en-GB" dirty="0">
                <a:solidFill>
                  <a:schemeClr val="bg1"/>
                </a:solidFill>
              </a:rPr>
              <a:t>2010</a:t>
            </a:r>
            <a:endParaRPr lang="en-GB" dirty="0" smtClean="0">
              <a:solidFill>
                <a:schemeClr val="bg1"/>
              </a:solidFill>
            </a:endParaRPr>
          </a:p>
          <a:p>
            <a:endParaRPr lang="en-GB" b="1" dirty="0" smtClean="0">
              <a:solidFill>
                <a:schemeClr val="bg1"/>
              </a:solidFill>
            </a:endParaRPr>
          </a:p>
          <a:p>
            <a:r>
              <a:rPr lang="en-GB" b="1" dirty="0" smtClean="0">
                <a:solidFill>
                  <a:schemeClr val="bg1"/>
                </a:solidFill>
              </a:rPr>
              <a:t> </a:t>
            </a:r>
          </a:p>
          <a:p>
            <a:endParaRPr lang="en-GB" b="1" dirty="0">
              <a:solidFill>
                <a:schemeClr val="bg1"/>
              </a:solidFill>
            </a:endParaRPr>
          </a:p>
          <a:p>
            <a:endParaRPr lang="en-GB" dirty="0">
              <a:solidFill>
                <a:schemeClr val="bg1"/>
              </a:solidFill>
            </a:endParaRPr>
          </a:p>
        </p:txBody>
      </p:sp>
    </p:spTree>
    <p:extLst>
      <p:ext uri="{BB962C8B-B14F-4D97-AF65-F5344CB8AC3E}">
        <p14:creationId xmlns:p14="http://schemas.microsoft.com/office/powerpoint/2010/main" val="3605472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8861" y="771001"/>
            <a:ext cx="4432399" cy="6463308"/>
          </a:xfrm>
          <a:prstGeom prst="rect">
            <a:avLst/>
          </a:prstGeom>
        </p:spPr>
        <p:txBody>
          <a:bodyPr wrap="square">
            <a:spAutoFit/>
          </a:bodyPr>
          <a:lstStyle/>
          <a:p>
            <a:r>
              <a:rPr lang="en-GB" b="1" dirty="0" smtClean="0">
                <a:solidFill>
                  <a:schemeClr val="bg1"/>
                </a:solidFill>
              </a:rPr>
              <a:t>What to do next :</a:t>
            </a:r>
          </a:p>
          <a:p>
            <a:endParaRPr lang="en-GB" b="1" dirty="0">
              <a:solidFill>
                <a:schemeClr val="bg1"/>
              </a:solidFill>
            </a:endParaRPr>
          </a:p>
          <a:p>
            <a:pPr marL="285750" indent="-285750">
              <a:buFont typeface="Arial" panose="020B0604020202020204" pitchFamily="34" charset="0"/>
              <a:buChar char="•"/>
            </a:pPr>
            <a:r>
              <a:rPr lang="en-GB" dirty="0">
                <a:solidFill>
                  <a:schemeClr val="bg1"/>
                </a:solidFill>
              </a:rPr>
              <a:t>1. Carry out an </a:t>
            </a:r>
            <a:r>
              <a:rPr lang="en-GB" dirty="0" smtClean="0">
                <a:solidFill>
                  <a:schemeClr val="bg1"/>
                </a:solidFill>
              </a:rPr>
              <a:t>audit using the template provided</a:t>
            </a:r>
          </a:p>
          <a:p>
            <a:pPr marL="285750" indent="-285750">
              <a:buFont typeface="Arial" panose="020B0604020202020204" pitchFamily="34" charset="0"/>
              <a:buChar char="•"/>
            </a:pPr>
            <a:endParaRPr lang="en-GB" dirty="0" smtClean="0">
              <a:solidFill>
                <a:schemeClr val="bg1"/>
              </a:solidFill>
            </a:endParaRPr>
          </a:p>
          <a:p>
            <a:pPr marL="285750" indent="-285750">
              <a:buFont typeface="Arial" panose="020B0604020202020204" pitchFamily="34" charset="0"/>
              <a:buChar char="•"/>
            </a:pPr>
            <a:r>
              <a:rPr lang="en-GB" dirty="0" smtClean="0">
                <a:solidFill>
                  <a:schemeClr val="bg1"/>
                </a:solidFill>
              </a:rPr>
              <a:t>2</a:t>
            </a:r>
            <a:r>
              <a:rPr lang="en-GB" dirty="0">
                <a:solidFill>
                  <a:schemeClr val="bg1"/>
                </a:solidFill>
              </a:rPr>
              <a:t>. Establish </a:t>
            </a:r>
            <a:r>
              <a:rPr lang="en-GB" dirty="0" smtClean="0">
                <a:solidFill>
                  <a:schemeClr val="bg1"/>
                </a:solidFill>
              </a:rPr>
              <a:t>gaps</a:t>
            </a:r>
          </a:p>
          <a:p>
            <a:pPr marL="285750" indent="-285750">
              <a:buFont typeface="Arial" panose="020B0604020202020204" pitchFamily="34" charset="0"/>
              <a:buChar char="•"/>
            </a:pPr>
            <a:endParaRPr lang="en-GB" dirty="0">
              <a:solidFill>
                <a:schemeClr val="bg1"/>
              </a:solidFill>
            </a:endParaRPr>
          </a:p>
          <a:p>
            <a:pPr marL="285750" indent="-285750">
              <a:buFont typeface="Arial" panose="020B0604020202020204" pitchFamily="34" charset="0"/>
              <a:buChar char="•"/>
            </a:pPr>
            <a:r>
              <a:rPr lang="en-GB" dirty="0">
                <a:solidFill>
                  <a:schemeClr val="bg1"/>
                </a:solidFill>
              </a:rPr>
              <a:t>3. Understand the </a:t>
            </a:r>
            <a:r>
              <a:rPr lang="en-GB" dirty="0" smtClean="0">
                <a:solidFill>
                  <a:schemeClr val="bg1"/>
                </a:solidFill>
              </a:rPr>
              <a:t>regulation</a:t>
            </a:r>
          </a:p>
          <a:p>
            <a:pPr marL="285750" indent="-285750">
              <a:buFont typeface="Arial" panose="020B0604020202020204" pitchFamily="34" charset="0"/>
              <a:buChar char="•"/>
            </a:pPr>
            <a:endParaRPr lang="en-GB" dirty="0">
              <a:solidFill>
                <a:schemeClr val="bg1"/>
              </a:solidFill>
            </a:endParaRPr>
          </a:p>
          <a:p>
            <a:pPr marL="285750" indent="-285750">
              <a:buFont typeface="Arial" panose="020B0604020202020204" pitchFamily="34" charset="0"/>
              <a:buChar char="•"/>
            </a:pPr>
            <a:r>
              <a:rPr lang="en-GB" dirty="0">
                <a:solidFill>
                  <a:schemeClr val="bg1"/>
                </a:solidFill>
              </a:rPr>
              <a:t>4. Understand your duty </a:t>
            </a:r>
            <a:r>
              <a:rPr lang="en-GB" dirty="0" smtClean="0">
                <a:solidFill>
                  <a:schemeClr val="bg1"/>
                </a:solidFill>
              </a:rPr>
              <a:t>and responsibility</a:t>
            </a:r>
          </a:p>
          <a:p>
            <a:pPr marL="285750" indent="-285750">
              <a:buFont typeface="Arial" panose="020B0604020202020204" pitchFamily="34" charset="0"/>
              <a:buChar char="•"/>
            </a:pPr>
            <a:endParaRPr lang="en-GB" dirty="0">
              <a:solidFill>
                <a:schemeClr val="bg1"/>
              </a:solidFill>
            </a:endParaRPr>
          </a:p>
          <a:p>
            <a:pPr marL="285750" indent="-285750">
              <a:buFont typeface="Arial" panose="020B0604020202020204" pitchFamily="34" charset="0"/>
              <a:buChar char="•"/>
            </a:pPr>
            <a:r>
              <a:rPr lang="en-GB" dirty="0">
                <a:solidFill>
                  <a:schemeClr val="bg1"/>
                </a:solidFill>
              </a:rPr>
              <a:t>3. Put together a compliance </a:t>
            </a:r>
            <a:r>
              <a:rPr lang="en-GB" dirty="0" smtClean="0">
                <a:solidFill>
                  <a:schemeClr val="bg1"/>
                </a:solidFill>
              </a:rPr>
              <a:t>plan</a:t>
            </a:r>
          </a:p>
          <a:p>
            <a:pPr marL="285750" indent="-285750">
              <a:buFont typeface="Arial" panose="020B0604020202020204" pitchFamily="34" charset="0"/>
              <a:buChar char="•"/>
            </a:pPr>
            <a:endParaRPr lang="en-GB" dirty="0">
              <a:solidFill>
                <a:schemeClr val="bg1"/>
              </a:solidFill>
            </a:endParaRPr>
          </a:p>
          <a:p>
            <a:pPr marL="285750" indent="-285750">
              <a:buFont typeface="Arial" panose="020B0604020202020204" pitchFamily="34" charset="0"/>
              <a:buChar char="•"/>
            </a:pPr>
            <a:r>
              <a:rPr lang="en-GB" dirty="0">
                <a:solidFill>
                  <a:schemeClr val="bg1"/>
                </a:solidFill>
              </a:rPr>
              <a:t>4. Order the required services</a:t>
            </a:r>
          </a:p>
          <a:p>
            <a:r>
              <a:rPr lang="en-GB" b="1" dirty="0" smtClean="0">
                <a:solidFill>
                  <a:schemeClr val="bg1"/>
                </a:solidFill>
              </a:rPr>
              <a:t> </a:t>
            </a:r>
          </a:p>
          <a:p>
            <a:endParaRPr lang="en-GB" b="1" dirty="0" smtClean="0">
              <a:solidFill>
                <a:schemeClr val="bg1"/>
              </a:solidFill>
            </a:endParaRPr>
          </a:p>
          <a:p>
            <a:endParaRPr lang="en-GB" b="1" dirty="0" smtClean="0">
              <a:solidFill>
                <a:schemeClr val="bg1"/>
              </a:solidFill>
            </a:endParaRPr>
          </a:p>
          <a:p>
            <a:r>
              <a:rPr lang="en-GB" b="1" dirty="0" smtClean="0">
                <a:solidFill>
                  <a:schemeClr val="bg1"/>
                </a:solidFill>
              </a:rPr>
              <a:t>                 Please click the icon</a:t>
            </a:r>
          </a:p>
          <a:p>
            <a:endParaRPr lang="en-GB" b="1" dirty="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a:solidFill>
                <a:schemeClr val="bg1"/>
              </a:solidFill>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3170863077"/>
              </p:ext>
            </p:extLst>
          </p:nvPr>
        </p:nvGraphicFramePr>
        <p:xfrm>
          <a:off x="5305987" y="1281734"/>
          <a:ext cx="5768413" cy="4487736"/>
        </p:xfrm>
        <a:graphic>
          <a:graphicData uri="http://schemas.openxmlformats.org/presentationml/2006/ole">
            <mc:AlternateContent xmlns:mc="http://schemas.openxmlformats.org/markup-compatibility/2006">
              <mc:Choice xmlns:v="urn:schemas-microsoft-com:vml" Requires="v">
                <p:oleObj spid="_x0000_s2058" name="Worksheet" r:id="rId3" imgW="12706387" imgH="12306273" progId="Excel.Sheet.12">
                  <p:link updateAutomatic="1"/>
                </p:oleObj>
              </mc:Choice>
              <mc:Fallback>
                <p:oleObj name="Worksheet" r:id="rId3" imgW="12706387" imgH="12306273" progId="Excel.Sheet.12">
                  <p:link updateAutomatic="1"/>
                  <p:pic>
                    <p:nvPicPr>
                      <p:cNvPr id="0" name=""/>
                      <p:cNvPicPr/>
                      <p:nvPr/>
                    </p:nvPicPr>
                    <p:blipFill>
                      <a:blip r:embed="rId4"/>
                      <a:stretch>
                        <a:fillRect/>
                      </a:stretch>
                    </p:blipFill>
                    <p:spPr>
                      <a:xfrm>
                        <a:off x="5305987" y="1281734"/>
                        <a:ext cx="5768413" cy="4487736"/>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821604860"/>
              </p:ext>
            </p:extLst>
          </p:nvPr>
        </p:nvGraphicFramePr>
        <p:xfrm>
          <a:off x="771237" y="5249141"/>
          <a:ext cx="914400" cy="771525"/>
        </p:xfrm>
        <a:graphic>
          <a:graphicData uri="http://schemas.openxmlformats.org/presentationml/2006/ole">
            <mc:AlternateContent xmlns:mc="http://schemas.openxmlformats.org/markup-compatibility/2006">
              <mc:Choice xmlns:v="urn:schemas-microsoft-com:vml" Requires="v">
                <p:oleObj spid="_x0000_s2059" name="Worksheet" showAsIcon="1" r:id="rId5" imgW="914400" imgH="771480" progId="Excel.Sheet.12">
                  <p:embed/>
                </p:oleObj>
              </mc:Choice>
              <mc:Fallback>
                <p:oleObj name="Worksheet" showAsIcon="1" r:id="rId5" imgW="914400" imgH="771480" progId="Excel.Sheet.12">
                  <p:embed/>
                  <p:pic>
                    <p:nvPicPr>
                      <p:cNvPr id="0" name=""/>
                      <p:cNvPicPr/>
                      <p:nvPr/>
                    </p:nvPicPr>
                    <p:blipFill>
                      <a:blip r:embed="rId6"/>
                      <a:stretch>
                        <a:fillRect/>
                      </a:stretch>
                    </p:blipFill>
                    <p:spPr>
                      <a:xfrm>
                        <a:off x="771237" y="5249141"/>
                        <a:ext cx="914400" cy="771525"/>
                      </a:xfrm>
                      <a:prstGeom prst="rect">
                        <a:avLst/>
                      </a:prstGeom>
                      <a:solidFill>
                        <a:schemeClr val="bg1"/>
                      </a:solidFill>
                    </p:spPr>
                  </p:pic>
                </p:oleObj>
              </mc:Fallback>
            </mc:AlternateContent>
          </a:graphicData>
        </a:graphic>
      </p:graphicFrame>
    </p:spTree>
    <p:extLst>
      <p:ext uri="{BB962C8B-B14F-4D97-AF65-F5344CB8AC3E}">
        <p14:creationId xmlns:p14="http://schemas.microsoft.com/office/powerpoint/2010/main" val="940987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8861" y="771001"/>
            <a:ext cx="9291752" cy="7017306"/>
          </a:xfrm>
          <a:prstGeom prst="rect">
            <a:avLst/>
          </a:prstGeom>
        </p:spPr>
        <p:txBody>
          <a:bodyPr wrap="square">
            <a:spAutoFit/>
          </a:bodyPr>
          <a:lstStyle/>
          <a:p>
            <a:r>
              <a:rPr lang="en-GB" b="1" dirty="0" smtClean="0">
                <a:solidFill>
                  <a:schemeClr val="bg1"/>
                </a:solidFill>
              </a:rPr>
              <a:t>Reference guides: </a:t>
            </a:r>
          </a:p>
          <a:p>
            <a:endParaRPr lang="en-GB" b="1" dirty="0">
              <a:solidFill>
                <a:schemeClr val="bg1"/>
              </a:solidFill>
            </a:endParaRPr>
          </a:p>
          <a:p>
            <a:r>
              <a:rPr lang="en-GB" dirty="0" smtClean="0">
                <a:solidFill>
                  <a:schemeClr val="bg1"/>
                </a:solidFill>
              </a:rPr>
              <a:t>Fire </a:t>
            </a:r>
            <a:r>
              <a:rPr lang="en-GB" dirty="0">
                <a:solidFill>
                  <a:schemeClr val="bg1"/>
                </a:solidFill>
              </a:rPr>
              <a:t>- </a:t>
            </a:r>
            <a:r>
              <a:rPr lang="en-GB" dirty="0">
                <a:solidFill>
                  <a:schemeClr val="bg1"/>
                </a:solidFill>
                <a:hlinkClick r:id="rId2"/>
              </a:rPr>
              <a:t>http://</a:t>
            </a:r>
            <a:r>
              <a:rPr lang="en-GB" dirty="0" smtClean="0">
                <a:solidFill>
                  <a:schemeClr val="bg1"/>
                </a:solidFill>
                <a:hlinkClick r:id="rId2"/>
              </a:rPr>
              <a:t>www.legislation.gov.uk/uksi/2005/1541/contents/made</a:t>
            </a:r>
            <a:endParaRPr lang="en-GB" dirty="0" smtClean="0">
              <a:solidFill>
                <a:schemeClr val="bg1"/>
              </a:solidFill>
            </a:endParaRPr>
          </a:p>
          <a:p>
            <a:r>
              <a:rPr lang="en-GB" dirty="0" smtClean="0">
                <a:solidFill>
                  <a:schemeClr val="bg1"/>
                </a:solidFill>
              </a:rPr>
              <a:t>Lifts </a:t>
            </a:r>
            <a:r>
              <a:rPr lang="en-GB" dirty="0">
                <a:solidFill>
                  <a:schemeClr val="bg1"/>
                </a:solidFill>
              </a:rPr>
              <a:t>- </a:t>
            </a:r>
            <a:r>
              <a:rPr lang="en-GB" dirty="0">
                <a:solidFill>
                  <a:schemeClr val="bg1"/>
                </a:solidFill>
                <a:hlinkClick r:id="rId3"/>
              </a:rPr>
              <a:t>http://</a:t>
            </a:r>
            <a:r>
              <a:rPr lang="en-GB" dirty="0" smtClean="0">
                <a:solidFill>
                  <a:schemeClr val="bg1"/>
                </a:solidFill>
                <a:hlinkClick r:id="rId3"/>
              </a:rPr>
              <a:t>www.hse.gov.uk/pUbns/priced/loler.pdf</a:t>
            </a:r>
            <a:endParaRPr lang="en-GB" dirty="0" smtClean="0">
              <a:solidFill>
                <a:schemeClr val="bg1"/>
              </a:solidFill>
            </a:endParaRPr>
          </a:p>
          <a:p>
            <a:r>
              <a:rPr lang="en-GB" dirty="0">
                <a:solidFill>
                  <a:schemeClr val="bg1"/>
                </a:solidFill>
              </a:rPr>
              <a:t>Electrical - </a:t>
            </a:r>
            <a:r>
              <a:rPr lang="en-GB" dirty="0">
                <a:solidFill>
                  <a:schemeClr val="bg1"/>
                </a:solidFill>
                <a:hlinkClick r:id="rId4"/>
              </a:rPr>
              <a:t>http://</a:t>
            </a:r>
            <a:r>
              <a:rPr lang="en-GB" dirty="0" smtClean="0">
                <a:solidFill>
                  <a:schemeClr val="bg1"/>
                </a:solidFill>
                <a:hlinkClick r:id="rId4"/>
              </a:rPr>
              <a:t>www.hse.gov.uk/pUbns/priced/hsr25.pdf</a:t>
            </a:r>
            <a:endParaRPr lang="en-GB" dirty="0" smtClean="0">
              <a:solidFill>
                <a:schemeClr val="bg1"/>
              </a:solidFill>
            </a:endParaRPr>
          </a:p>
          <a:p>
            <a:r>
              <a:rPr lang="en-GB" dirty="0" smtClean="0">
                <a:solidFill>
                  <a:schemeClr val="bg1"/>
                </a:solidFill>
              </a:rPr>
              <a:t>Gas </a:t>
            </a:r>
            <a:r>
              <a:rPr lang="en-GB" dirty="0">
                <a:solidFill>
                  <a:schemeClr val="bg1"/>
                </a:solidFill>
              </a:rPr>
              <a:t>- </a:t>
            </a:r>
            <a:r>
              <a:rPr lang="en-GB" dirty="0">
                <a:solidFill>
                  <a:schemeClr val="bg1"/>
                </a:solidFill>
                <a:hlinkClick r:id="rId5"/>
              </a:rPr>
              <a:t>http://</a:t>
            </a:r>
            <a:r>
              <a:rPr lang="en-GB" dirty="0" smtClean="0">
                <a:solidFill>
                  <a:schemeClr val="bg1"/>
                </a:solidFill>
                <a:hlinkClick r:id="rId5"/>
              </a:rPr>
              <a:t>www.hse.gov.uk/pubns/books/l56.htm</a:t>
            </a:r>
            <a:r>
              <a:rPr lang="en-GB" dirty="0">
                <a:solidFill>
                  <a:schemeClr val="bg1"/>
                </a:solidFill>
              </a:rPr>
              <a:t> and </a:t>
            </a:r>
            <a:r>
              <a:rPr lang="en-GB" dirty="0">
                <a:solidFill>
                  <a:schemeClr val="bg1"/>
                </a:solidFill>
                <a:hlinkClick r:id="rId6"/>
              </a:rPr>
              <a:t>http://</a:t>
            </a:r>
            <a:r>
              <a:rPr lang="en-GB" dirty="0" smtClean="0">
                <a:solidFill>
                  <a:schemeClr val="bg1"/>
                </a:solidFill>
                <a:hlinkClick r:id="rId6"/>
              </a:rPr>
              <a:t>www.hse.gov.uk/pUbns/priced/l56.pdf</a:t>
            </a:r>
            <a:r>
              <a:rPr lang="en-GB" dirty="0" smtClean="0">
                <a:solidFill>
                  <a:schemeClr val="bg1"/>
                </a:solidFill>
              </a:rPr>
              <a:t> </a:t>
            </a:r>
          </a:p>
          <a:p>
            <a:r>
              <a:rPr lang="en-GB" dirty="0" smtClean="0">
                <a:solidFill>
                  <a:schemeClr val="bg1"/>
                </a:solidFill>
              </a:rPr>
              <a:t>Water </a:t>
            </a:r>
            <a:r>
              <a:rPr lang="en-GB" dirty="0">
                <a:solidFill>
                  <a:schemeClr val="bg1"/>
                </a:solidFill>
              </a:rPr>
              <a:t>- </a:t>
            </a:r>
            <a:r>
              <a:rPr lang="en-GB" dirty="0">
                <a:solidFill>
                  <a:schemeClr val="bg1"/>
                </a:solidFill>
                <a:hlinkClick r:id="rId7"/>
              </a:rPr>
              <a:t>http://</a:t>
            </a:r>
            <a:r>
              <a:rPr lang="en-GB" dirty="0" smtClean="0">
                <a:solidFill>
                  <a:schemeClr val="bg1"/>
                </a:solidFill>
                <a:hlinkClick r:id="rId7"/>
              </a:rPr>
              <a:t>www.hse.gov.uk/pubns/priced/hsg274part2.pdf</a:t>
            </a:r>
            <a:endParaRPr lang="en-GB" dirty="0">
              <a:solidFill>
                <a:schemeClr val="bg1"/>
              </a:solidFill>
            </a:endParaRPr>
          </a:p>
          <a:p>
            <a:r>
              <a:rPr lang="en-GB" dirty="0">
                <a:solidFill>
                  <a:schemeClr val="bg1"/>
                </a:solidFill>
              </a:rPr>
              <a:t>Asbestos - </a:t>
            </a:r>
            <a:r>
              <a:rPr lang="en-GB" dirty="0">
                <a:solidFill>
                  <a:schemeClr val="bg1"/>
                </a:solidFill>
                <a:hlinkClick r:id="rId8"/>
              </a:rPr>
              <a:t>http://</a:t>
            </a:r>
            <a:r>
              <a:rPr lang="en-GB" dirty="0" smtClean="0">
                <a:solidFill>
                  <a:schemeClr val="bg1"/>
                </a:solidFill>
                <a:hlinkClick r:id="rId8"/>
              </a:rPr>
              <a:t>www.hse.gov.uk/asbestos/enforcement.htm</a:t>
            </a:r>
            <a:endParaRPr lang="en-GB" dirty="0" smtClean="0">
              <a:solidFill>
                <a:schemeClr val="bg1"/>
              </a:solidFill>
            </a:endParaRPr>
          </a:p>
          <a:p>
            <a:r>
              <a:rPr lang="en-GB" dirty="0">
                <a:solidFill>
                  <a:schemeClr val="bg1"/>
                </a:solidFill>
              </a:rPr>
              <a:t>Air Conditioning - </a:t>
            </a:r>
            <a:r>
              <a:rPr lang="en-GB" dirty="0">
                <a:solidFill>
                  <a:schemeClr val="bg1"/>
                </a:solidFill>
                <a:hlinkClick r:id="rId9"/>
              </a:rPr>
              <a:t>https://</a:t>
            </a:r>
            <a:r>
              <a:rPr lang="en-GB" dirty="0" smtClean="0">
                <a:solidFill>
                  <a:schemeClr val="bg1"/>
                </a:solidFill>
                <a:hlinkClick r:id="rId9"/>
              </a:rPr>
              <a:t>www.gov.uk/government/publications/air-conditioning-inspections-for-buildings</a:t>
            </a:r>
            <a:r>
              <a:rPr lang="en-GB" dirty="0" smtClean="0">
                <a:solidFill>
                  <a:schemeClr val="bg1"/>
                </a:solidFill>
              </a:rPr>
              <a:t> </a:t>
            </a:r>
          </a:p>
          <a:p>
            <a:r>
              <a:rPr lang="en-GB" dirty="0" smtClean="0">
                <a:solidFill>
                  <a:schemeClr val="bg1"/>
                </a:solidFill>
              </a:rPr>
              <a:t>Equipment (Moving doors / walls)- </a:t>
            </a:r>
            <a:r>
              <a:rPr lang="en-GB" dirty="0">
                <a:solidFill>
                  <a:schemeClr val="bg1"/>
                </a:solidFill>
                <a:hlinkClick r:id="rId10"/>
              </a:rPr>
              <a:t>http://</a:t>
            </a:r>
            <a:r>
              <a:rPr lang="en-GB" dirty="0" smtClean="0">
                <a:solidFill>
                  <a:schemeClr val="bg1"/>
                </a:solidFill>
                <a:hlinkClick r:id="rId10"/>
              </a:rPr>
              <a:t>www.hse.gov.uk/work-equipment-machinery/puwer.htm</a:t>
            </a:r>
            <a:endParaRPr lang="en-GB" dirty="0" smtClean="0">
              <a:solidFill>
                <a:schemeClr val="bg1"/>
              </a:solidFill>
            </a:endParaRPr>
          </a:p>
          <a:p>
            <a:r>
              <a:rPr lang="en-GB" dirty="0" smtClean="0">
                <a:solidFill>
                  <a:schemeClr val="bg1"/>
                </a:solidFill>
              </a:rPr>
              <a:t>Lightning Protection </a:t>
            </a:r>
            <a:r>
              <a:rPr lang="en-GB" dirty="0">
                <a:solidFill>
                  <a:schemeClr val="bg1"/>
                </a:solidFill>
              </a:rPr>
              <a:t>- </a:t>
            </a:r>
            <a:r>
              <a:rPr lang="en-GB" dirty="0">
                <a:solidFill>
                  <a:schemeClr val="bg1"/>
                </a:solidFill>
                <a:hlinkClick r:id="rId11"/>
              </a:rPr>
              <a:t>http://</a:t>
            </a:r>
            <a:r>
              <a:rPr lang="en-GB" dirty="0" smtClean="0">
                <a:solidFill>
                  <a:schemeClr val="bg1"/>
                </a:solidFill>
                <a:hlinkClick r:id="rId11"/>
              </a:rPr>
              <a:t>www-public.tnb.com/eel/docs/furse/BS_EN_IEC_62305_standard_series.pdf</a:t>
            </a:r>
            <a:endParaRPr lang="en-GB" dirty="0" smtClean="0">
              <a:solidFill>
                <a:schemeClr val="bg1"/>
              </a:solidFill>
            </a:endParaRPr>
          </a:p>
          <a:p>
            <a:r>
              <a:rPr lang="en-GB" dirty="0" smtClean="0">
                <a:solidFill>
                  <a:schemeClr val="bg1"/>
                </a:solidFill>
              </a:rPr>
              <a:t>Dangerous </a:t>
            </a:r>
            <a:r>
              <a:rPr lang="en-GB" dirty="0">
                <a:solidFill>
                  <a:schemeClr val="bg1"/>
                </a:solidFill>
              </a:rPr>
              <a:t>Substances - </a:t>
            </a:r>
            <a:r>
              <a:rPr lang="en-GB" dirty="0">
                <a:solidFill>
                  <a:schemeClr val="bg1"/>
                </a:solidFill>
                <a:hlinkClick r:id="rId12"/>
              </a:rPr>
              <a:t>http://</a:t>
            </a:r>
            <a:r>
              <a:rPr lang="en-GB" dirty="0" smtClean="0">
                <a:solidFill>
                  <a:schemeClr val="bg1"/>
                </a:solidFill>
                <a:hlinkClick r:id="rId12"/>
              </a:rPr>
              <a:t>www.hse.gov.uk/fireandexplosion/dsear.htm</a:t>
            </a:r>
            <a:endParaRPr lang="en-GB" dirty="0" smtClean="0">
              <a:solidFill>
                <a:schemeClr val="bg1"/>
              </a:solidFill>
            </a:endParaRPr>
          </a:p>
          <a:p>
            <a:r>
              <a:rPr lang="en-GB" dirty="0">
                <a:solidFill>
                  <a:schemeClr val="bg1"/>
                </a:solidFill>
              </a:rPr>
              <a:t>Energy - </a:t>
            </a:r>
            <a:r>
              <a:rPr lang="en-GB" dirty="0">
                <a:solidFill>
                  <a:schemeClr val="bg1"/>
                </a:solidFill>
                <a:hlinkClick r:id="rId13"/>
              </a:rPr>
              <a:t>https://</a:t>
            </a:r>
            <a:r>
              <a:rPr lang="en-GB" dirty="0" smtClean="0">
                <a:solidFill>
                  <a:schemeClr val="bg1"/>
                </a:solidFill>
                <a:hlinkClick r:id="rId13"/>
              </a:rPr>
              <a:t>eur-lex.europa.eu/LexUriServ/LexUriServ.do?uri=OJ:L:2010:153:0013:0035:EN:PDF</a:t>
            </a:r>
            <a:r>
              <a:rPr lang="en-GB" dirty="0">
                <a:solidFill>
                  <a:schemeClr val="bg1"/>
                </a:solidFill>
              </a:rPr>
              <a:t> &amp; </a:t>
            </a:r>
            <a:r>
              <a:rPr lang="en-GB" dirty="0">
                <a:solidFill>
                  <a:schemeClr val="bg1"/>
                </a:solidFill>
                <a:hlinkClick r:id="rId14"/>
              </a:rPr>
              <a:t>https://</a:t>
            </a:r>
            <a:r>
              <a:rPr lang="en-GB" dirty="0" smtClean="0">
                <a:solidFill>
                  <a:schemeClr val="bg1"/>
                </a:solidFill>
                <a:hlinkClick r:id="rId14"/>
              </a:rPr>
              <a:t>eur-lex.europa.eu/LexUriServ/LexUriServ.do?uri=OJ:L:2003:001:0065:0071:EN:PDF</a:t>
            </a:r>
            <a:endParaRPr lang="en-GB" dirty="0" smtClean="0">
              <a:solidFill>
                <a:schemeClr val="bg1"/>
              </a:solidFill>
            </a:endParaRPr>
          </a:p>
          <a:p>
            <a:endParaRPr lang="en-GB" dirty="0" smtClean="0">
              <a:solidFill>
                <a:schemeClr val="bg1"/>
              </a:solidFill>
            </a:endParaRPr>
          </a:p>
          <a:p>
            <a:endParaRPr lang="en-GB" dirty="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a:solidFill>
                <a:schemeClr val="bg1"/>
              </a:solidFill>
            </a:endParaRPr>
          </a:p>
        </p:txBody>
      </p:sp>
    </p:spTree>
    <p:extLst>
      <p:ext uri="{BB962C8B-B14F-4D97-AF65-F5344CB8AC3E}">
        <p14:creationId xmlns:p14="http://schemas.microsoft.com/office/powerpoint/2010/main" val="9547895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8861" y="771001"/>
            <a:ext cx="9291752" cy="3416320"/>
          </a:xfrm>
          <a:prstGeom prst="rect">
            <a:avLst/>
          </a:prstGeom>
        </p:spPr>
        <p:txBody>
          <a:bodyPr wrap="square">
            <a:spAutoFit/>
          </a:bodyPr>
          <a:lstStyle/>
          <a:p>
            <a:r>
              <a:rPr lang="en-GB" b="1" dirty="0" smtClean="0">
                <a:solidFill>
                  <a:schemeClr val="bg1"/>
                </a:solidFill>
              </a:rPr>
              <a:t>Reference guides: </a:t>
            </a:r>
          </a:p>
          <a:p>
            <a:endParaRPr lang="en-GB" b="1" dirty="0">
              <a:solidFill>
                <a:schemeClr val="bg1"/>
              </a:solidFill>
            </a:endParaRPr>
          </a:p>
          <a:p>
            <a:r>
              <a:rPr lang="en-GB" dirty="0">
                <a:solidFill>
                  <a:schemeClr val="bg1"/>
                </a:solidFill>
              </a:rPr>
              <a:t>Ventilation - </a:t>
            </a:r>
            <a:r>
              <a:rPr lang="en-GB" dirty="0">
                <a:solidFill>
                  <a:schemeClr val="bg1"/>
                </a:solidFill>
                <a:hlinkClick r:id="rId2"/>
              </a:rPr>
              <a:t>https://www.thebesa.com/knowledge/shop/products/tr19-grease-specification-for-fire-risk-management-of-grease-accumulation-within-kitchen-extraction-systems</a:t>
            </a:r>
            <a:r>
              <a:rPr lang="en-GB" dirty="0" smtClean="0">
                <a:solidFill>
                  <a:schemeClr val="bg1"/>
                </a:solidFill>
                <a:hlinkClick r:id="rId2"/>
              </a:rPr>
              <a:t>/</a:t>
            </a:r>
            <a:endParaRPr lang="en-GB" dirty="0" smtClean="0">
              <a:solidFill>
                <a:schemeClr val="bg1"/>
              </a:solidFill>
            </a:endParaRPr>
          </a:p>
          <a:p>
            <a:r>
              <a:rPr lang="en-GB" dirty="0" smtClean="0">
                <a:solidFill>
                  <a:schemeClr val="bg1"/>
                </a:solidFill>
              </a:rPr>
              <a:t>Auto doors </a:t>
            </a:r>
            <a:r>
              <a:rPr lang="en-GB" dirty="0">
                <a:solidFill>
                  <a:schemeClr val="bg1"/>
                </a:solidFill>
              </a:rPr>
              <a:t>- </a:t>
            </a:r>
            <a:r>
              <a:rPr lang="en-GB" dirty="0">
                <a:solidFill>
                  <a:schemeClr val="bg1"/>
                </a:solidFill>
                <a:hlinkClick r:id="rId3"/>
              </a:rPr>
              <a:t>http://</a:t>
            </a:r>
            <a:r>
              <a:rPr lang="en-GB" dirty="0" smtClean="0">
                <a:solidFill>
                  <a:schemeClr val="bg1"/>
                </a:solidFill>
                <a:hlinkClick r:id="rId3"/>
              </a:rPr>
              <a:t>www.hse.gov.uk/pubns/priced/l24.pdf</a:t>
            </a:r>
            <a:r>
              <a:rPr lang="en-GB" dirty="0" smtClean="0">
                <a:solidFill>
                  <a:schemeClr val="bg1"/>
                </a:solidFill>
              </a:rPr>
              <a:t> Regulation 5</a:t>
            </a:r>
            <a:endParaRPr lang="en-GB" dirty="0">
              <a:solidFill>
                <a:schemeClr val="bg1"/>
              </a:solidFill>
            </a:endParaRPr>
          </a:p>
          <a:p>
            <a:r>
              <a:rPr lang="en-GB" dirty="0">
                <a:solidFill>
                  <a:schemeClr val="bg1"/>
                </a:solidFill>
              </a:rPr>
              <a:t>GDPR - </a:t>
            </a:r>
            <a:r>
              <a:rPr lang="en-GB" dirty="0">
                <a:solidFill>
                  <a:schemeClr val="bg1"/>
                </a:solidFill>
                <a:hlinkClick r:id="rId4"/>
              </a:rPr>
              <a:t>https://</a:t>
            </a:r>
            <a:r>
              <a:rPr lang="en-GB" dirty="0" smtClean="0">
                <a:solidFill>
                  <a:schemeClr val="bg1"/>
                </a:solidFill>
                <a:hlinkClick r:id="rId4"/>
              </a:rPr>
              <a:t>www.gov.uk/government/publications/guide-to-the-general-data-protection-regulation</a:t>
            </a:r>
            <a:endParaRPr lang="en-GB" dirty="0">
              <a:solidFill>
                <a:schemeClr val="bg1"/>
              </a:solidFill>
            </a:endParaRPr>
          </a:p>
          <a:p>
            <a:r>
              <a:rPr lang="en-GB" dirty="0" smtClean="0">
                <a:solidFill>
                  <a:schemeClr val="bg1"/>
                </a:solidFill>
              </a:rPr>
              <a:t>Equality Act </a:t>
            </a:r>
            <a:r>
              <a:rPr lang="en-GB" dirty="0">
                <a:solidFill>
                  <a:schemeClr val="bg1"/>
                </a:solidFill>
              </a:rPr>
              <a:t>- </a:t>
            </a:r>
            <a:r>
              <a:rPr lang="en-GB" dirty="0">
                <a:solidFill>
                  <a:schemeClr val="bg1"/>
                </a:solidFill>
                <a:hlinkClick r:id="rId5"/>
              </a:rPr>
              <a:t>https://</a:t>
            </a:r>
            <a:r>
              <a:rPr lang="en-GB" dirty="0" smtClean="0">
                <a:solidFill>
                  <a:schemeClr val="bg1"/>
                </a:solidFill>
                <a:hlinkClick r:id="rId5"/>
              </a:rPr>
              <a:t>www.gov.uk/guidance/equality-act-2010-guidance</a:t>
            </a:r>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a:solidFill>
                <a:schemeClr val="bg1"/>
              </a:solidFill>
            </a:endParaRPr>
          </a:p>
        </p:txBody>
      </p:sp>
    </p:spTree>
    <p:extLst>
      <p:ext uri="{BB962C8B-B14F-4D97-AF65-F5344CB8AC3E}">
        <p14:creationId xmlns:p14="http://schemas.microsoft.com/office/powerpoint/2010/main" val="1886622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8861" y="771001"/>
            <a:ext cx="11140150" cy="5663089"/>
          </a:xfrm>
          <a:prstGeom prst="rect">
            <a:avLst/>
          </a:prstGeom>
        </p:spPr>
        <p:txBody>
          <a:bodyPr wrap="square">
            <a:spAutoFit/>
          </a:bodyPr>
          <a:lstStyle/>
          <a:p>
            <a:r>
              <a:rPr lang="en-GB" sz="2800" b="1" dirty="0" smtClean="0">
                <a:solidFill>
                  <a:schemeClr val="bg1"/>
                </a:solidFill>
              </a:rPr>
              <a:t>What is building compliance: </a:t>
            </a:r>
            <a:endParaRPr lang="en-GB" sz="2800" b="1" dirty="0">
              <a:solidFill>
                <a:schemeClr val="bg1"/>
              </a:solidFill>
            </a:endParaRPr>
          </a:p>
          <a:p>
            <a:endParaRPr lang="en-GB" sz="1600" b="1" dirty="0">
              <a:solidFill>
                <a:schemeClr val="bg1"/>
              </a:solidFill>
            </a:endParaRPr>
          </a:p>
          <a:p>
            <a:endParaRPr lang="en-GB" sz="1600" b="1" dirty="0">
              <a:solidFill>
                <a:schemeClr val="bg1"/>
              </a:solidFill>
            </a:endParaRPr>
          </a:p>
          <a:p>
            <a:endParaRPr lang="en-GB" sz="1600" b="1" dirty="0" smtClean="0">
              <a:solidFill>
                <a:schemeClr val="bg1"/>
              </a:solidFill>
            </a:endParaRPr>
          </a:p>
          <a:p>
            <a:endParaRPr lang="en-GB" sz="2000" dirty="0">
              <a:solidFill>
                <a:schemeClr val="bg1"/>
              </a:solidFill>
            </a:endParaRPr>
          </a:p>
          <a:p>
            <a:r>
              <a:rPr lang="en-GB" sz="2000" dirty="0">
                <a:solidFill>
                  <a:schemeClr val="bg1"/>
                </a:solidFill>
              </a:rPr>
              <a:t>Statutory building compliance and commercial property compliance is a complex set of regulations, assessments and inspections that all businesses need to undertake to comply with current government legislation.</a:t>
            </a:r>
          </a:p>
          <a:p>
            <a:endParaRPr lang="en-GB" sz="2000" dirty="0">
              <a:solidFill>
                <a:schemeClr val="bg1"/>
              </a:solidFill>
            </a:endParaRPr>
          </a:p>
          <a:p>
            <a:r>
              <a:rPr lang="en-GB" sz="2000" dirty="0">
                <a:solidFill>
                  <a:schemeClr val="bg1"/>
                </a:solidFill>
              </a:rPr>
              <a:t>Health </a:t>
            </a:r>
            <a:r>
              <a:rPr lang="en-GB" sz="2000" dirty="0">
                <a:solidFill>
                  <a:schemeClr val="bg1"/>
                </a:solidFill>
              </a:rPr>
              <a:t>and Safety legislation requires employers to carry out servicing, maintenance, testing and statutory inspections, referred to as maintenance or statutory inspection herein on its properties to ensure the health, safety and welfare of its employees, </a:t>
            </a:r>
            <a:r>
              <a:rPr lang="en-GB" sz="2000" dirty="0">
                <a:solidFill>
                  <a:schemeClr val="bg1"/>
                </a:solidFill>
              </a:rPr>
              <a:t>visitors</a:t>
            </a:r>
            <a:r>
              <a:rPr lang="en-GB" sz="2000" dirty="0">
                <a:solidFill>
                  <a:schemeClr val="bg1"/>
                </a:solidFill>
              </a:rPr>
              <a:t>, contractors and members of the </a:t>
            </a:r>
            <a:r>
              <a:rPr lang="en-GB" sz="2000" dirty="0">
                <a:solidFill>
                  <a:schemeClr val="bg1"/>
                </a:solidFill>
              </a:rPr>
              <a:t>public.</a:t>
            </a:r>
          </a:p>
          <a:p>
            <a:endParaRPr lang="en-GB" sz="1600"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a:solidFill>
                <a:schemeClr val="bg1"/>
              </a:solidFill>
            </a:endParaRPr>
          </a:p>
        </p:txBody>
      </p:sp>
    </p:spTree>
    <p:extLst>
      <p:ext uri="{BB962C8B-B14F-4D97-AF65-F5344CB8AC3E}">
        <p14:creationId xmlns:p14="http://schemas.microsoft.com/office/powerpoint/2010/main" val="3959614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8861" y="771001"/>
            <a:ext cx="11140150" cy="6340197"/>
          </a:xfrm>
          <a:prstGeom prst="rect">
            <a:avLst/>
          </a:prstGeom>
        </p:spPr>
        <p:txBody>
          <a:bodyPr wrap="square">
            <a:spAutoFit/>
          </a:bodyPr>
          <a:lstStyle/>
          <a:p>
            <a:r>
              <a:rPr lang="en-GB" sz="2800" b="1" dirty="0">
                <a:solidFill>
                  <a:schemeClr val="bg1"/>
                </a:solidFill>
              </a:rPr>
              <a:t>Critical Compliance Areas: </a:t>
            </a:r>
          </a:p>
          <a:p>
            <a:endParaRPr lang="en-GB" sz="1600" b="1" dirty="0">
              <a:solidFill>
                <a:schemeClr val="bg1"/>
              </a:solidFill>
            </a:endParaRPr>
          </a:p>
          <a:p>
            <a:endParaRPr lang="en-GB" sz="1600" b="1" dirty="0" smtClean="0">
              <a:solidFill>
                <a:schemeClr val="bg1"/>
              </a:solidFill>
            </a:endParaRPr>
          </a:p>
          <a:p>
            <a:pPr marL="285750" indent="-285750">
              <a:buFont typeface="Arial" panose="020B0604020202020204" pitchFamily="34" charset="0"/>
              <a:buChar char="•"/>
            </a:pPr>
            <a:r>
              <a:rPr lang="en-GB" sz="2800" dirty="0">
                <a:solidFill>
                  <a:schemeClr val="bg1"/>
                </a:solidFill>
              </a:rPr>
              <a:t>Fire</a:t>
            </a:r>
          </a:p>
          <a:p>
            <a:pPr marL="285750" indent="-285750">
              <a:buFont typeface="Arial" panose="020B0604020202020204" pitchFamily="34" charset="0"/>
              <a:buChar char="•"/>
            </a:pPr>
            <a:r>
              <a:rPr lang="en-GB" sz="2800" dirty="0">
                <a:solidFill>
                  <a:schemeClr val="bg1"/>
                </a:solidFill>
              </a:rPr>
              <a:t>Lifts</a:t>
            </a:r>
          </a:p>
          <a:p>
            <a:pPr marL="285750" indent="-285750">
              <a:buFont typeface="Arial" panose="020B0604020202020204" pitchFamily="34" charset="0"/>
              <a:buChar char="•"/>
            </a:pPr>
            <a:r>
              <a:rPr lang="en-GB" sz="2800" dirty="0">
                <a:solidFill>
                  <a:schemeClr val="bg1"/>
                </a:solidFill>
              </a:rPr>
              <a:t>Electrical </a:t>
            </a:r>
          </a:p>
          <a:p>
            <a:pPr marL="285750" indent="-285750">
              <a:buFont typeface="Arial" panose="020B0604020202020204" pitchFamily="34" charset="0"/>
              <a:buChar char="•"/>
            </a:pPr>
            <a:r>
              <a:rPr lang="en-GB" sz="2800" dirty="0">
                <a:solidFill>
                  <a:schemeClr val="bg1"/>
                </a:solidFill>
              </a:rPr>
              <a:t>Gas </a:t>
            </a:r>
          </a:p>
          <a:p>
            <a:pPr marL="285750" indent="-285750">
              <a:buFont typeface="Arial" panose="020B0604020202020204" pitchFamily="34" charset="0"/>
              <a:buChar char="•"/>
            </a:pPr>
            <a:r>
              <a:rPr lang="en-GB" sz="2800" dirty="0">
                <a:solidFill>
                  <a:schemeClr val="bg1"/>
                </a:solidFill>
              </a:rPr>
              <a:t>Water </a:t>
            </a:r>
          </a:p>
          <a:p>
            <a:pPr marL="285750" indent="-285750">
              <a:buFont typeface="Arial" panose="020B0604020202020204" pitchFamily="34" charset="0"/>
              <a:buChar char="•"/>
            </a:pPr>
            <a:r>
              <a:rPr lang="en-GB" sz="2800" dirty="0">
                <a:solidFill>
                  <a:schemeClr val="bg1"/>
                </a:solidFill>
              </a:rPr>
              <a:t>Asbestos </a:t>
            </a:r>
          </a:p>
          <a:p>
            <a:pPr marL="285750" indent="-285750">
              <a:buFont typeface="Arial" panose="020B0604020202020204" pitchFamily="34" charset="0"/>
              <a:buChar char="•"/>
            </a:pPr>
            <a:r>
              <a:rPr lang="en-GB" sz="2800" dirty="0">
                <a:solidFill>
                  <a:schemeClr val="bg1"/>
                </a:solidFill>
              </a:rPr>
              <a:t>Air Conditioning </a:t>
            </a:r>
          </a:p>
          <a:p>
            <a:pPr marL="285750" indent="-285750">
              <a:buFont typeface="Arial" panose="020B0604020202020204" pitchFamily="34" charset="0"/>
              <a:buChar char="•"/>
            </a:pPr>
            <a:r>
              <a:rPr lang="en-GB" sz="2800" dirty="0" smtClean="0">
                <a:solidFill>
                  <a:schemeClr val="bg1"/>
                </a:solidFill>
              </a:rPr>
              <a:t>Other – Compliance / Insurance / Best Practice</a:t>
            </a:r>
            <a:endParaRPr lang="en-GB" sz="2800" dirty="0">
              <a:solidFill>
                <a:schemeClr val="bg1"/>
              </a:solidFill>
            </a:endParaRPr>
          </a:p>
          <a:p>
            <a:endParaRPr lang="en-GB" sz="1600" b="1" dirty="0" smtClean="0">
              <a:solidFill>
                <a:schemeClr val="bg1"/>
              </a:solidFill>
            </a:endParaRPr>
          </a:p>
          <a:p>
            <a:endParaRPr lang="en-GB" sz="1600"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a:solidFill>
                <a:schemeClr val="bg1"/>
              </a:solidFill>
            </a:endParaRPr>
          </a:p>
        </p:txBody>
      </p:sp>
    </p:spTree>
    <p:extLst>
      <p:ext uri="{BB962C8B-B14F-4D97-AF65-F5344CB8AC3E}">
        <p14:creationId xmlns:p14="http://schemas.microsoft.com/office/powerpoint/2010/main" val="750701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8860" y="771001"/>
            <a:ext cx="10308877" cy="6647974"/>
          </a:xfrm>
          <a:prstGeom prst="rect">
            <a:avLst/>
          </a:prstGeom>
        </p:spPr>
        <p:txBody>
          <a:bodyPr wrap="square">
            <a:spAutoFit/>
          </a:bodyPr>
          <a:lstStyle/>
          <a:p>
            <a:r>
              <a:rPr lang="en-GB" sz="1600" b="1" dirty="0">
                <a:solidFill>
                  <a:schemeClr val="bg1"/>
                </a:solidFill>
              </a:rPr>
              <a:t>Fire</a:t>
            </a:r>
            <a:endParaRPr lang="en-GB" sz="1600" dirty="0">
              <a:solidFill>
                <a:schemeClr val="bg1"/>
              </a:solidFill>
            </a:endParaRPr>
          </a:p>
          <a:p>
            <a:r>
              <a:rPr lang="en-GB" sz="1600" dirty="0">
                <a:solidFill>
                  <a:schemeClr val="bg1"/>
                </a:solidFill>
              </a:rPr>
              <a:t>The Regulatory Reform Order 2005 requires that all aspects of fire safety are managed by a ‘responsible person’ i.e. business owner, manager or employer. This individual needs to ensure that all fire systems are inspected and checked regularly in order to comply with relevant British Standards, </a:t>
            </a:r>
            <a:r>
              <a:rPr lang="en-GB" sz="1600" dirty="0" smtClean="0">
                <a:solidFill>
                  <a:schemeClr val="bg1"/>
                </a:solidFill>
              </a:rPr>
              <a:t>fire risk assessments are </a:t>
            </a:r>
            <a:r>
              <a:rPr lang="en-GB" sz="1600" dirty="0">
                <a:solidFill>
                  <a:schemeClr val="bg1"/>
                </a:solidFill>
              </a:rPr>
              <a:t>carried out, staff are trained and fire emergency evacuation routes planned</a:t>
            </a:r>
            <a:r>
              <a:rPr lang="en-GB" sz="1600" dirty="0" smtClean="0">
                <a:solidFill>
                  <a:schemeClr val="bg1"/>
                </a:solidFill>
              </a:rPr>
              <a:t>.</a:t>
            </a:r>
          </a:p>
          <a:p>
            <a:endParaRPr lang="en-GB" sz="1600" dirty="0">
              <a:solidFill>
                <a:schemeClr val="bg1"/>
              </a:solidFill>
            </a:endParaRPr>
          </a:p>
          <a:p>
            <a:r>
              <a:rPr lang="en-GB" sz="1600" dirty="0" smtClean="0">
                <a:solidFill>
                  <a:schemeClr val="bg1"/>
                </a:solidFill>
              </a:rPr>
              <a:t>What do you need: </a:t>
            </a:r>
          </a:p>
          <a:p>
            <a:endParaRPr lang="en-GB" sz="1600" dirty="0">
              <a:solidFill>
                <a:schemeClr val="bg1"/>
              </a:solidFill>
            </a:endParaRPr>
          </a:p>
          <a:p>
            <a:pPr marL="285750" indent="-285750">
              <a:buFont typeface="Arial" panose="020B0604020202020204" pitchFamily="34" charset="0"/>
              <a:buChar char="•"/>
            </a:pPr>
            <a:r>
              <a:rPr lang="en-GB" sz="1600" dirty="0" smtClean="0">
                <a:solidFill>
                  <a:schemeClr val="bg1"/>
                </a:solidFill>
              </a:rPr>
              <a:t>An appointed responsible person </a:t>
            </a:r>
          </a:p>
          <a:p>
            <a:pPr marL="285750" indent="-285750">
              <a:buFont typeface="Arial" panose="020B0604020202020204" pitchFamily="34" charset="0"/>
              <a:buChar char="•"/>
            </a:pPr>
            <a:r>
              <a:rPr lang="en-GB" sz="1600" dirty="0" smtClean="0">
                <a:solidFill>
                  <a:schemeClr val="bg1"/>
                </a:solidFill>
              </a:rPr>
              <a:t>Fire Risk Assessment </a:t>
            </a:r>
          </a:p>
          <a:p>
            <a:pPr marL="285750" indent="-285750">
              <a:buFont typeface="Arial" panose="020B0604020202020204" pitchFamily="34" charset="0"/>
              <a:buChar char="•"/>
            </a:pPr>
            <a:r>
              <a:rPr lang="en-GB" sz="1600" dirty="0" smtClean="0">
                <a:solidFill>
                  <a:schemeClr val="bg1"/>
                </a:solidFill>
              </a:rPr>
              <a:t>Completed remedial and recommendations following the Risk Assessment </a:t>
            </a:r>
          </a:p>
          <a:p>
            <a:pPr marL="285750" indent="-285750">
              <a:buFont typeface="Arial" panose="020B0604020202020204" pitchFamily="34" charset="0"/>
              <a:buChar char="•"/>
            </a:pPr>
            <a:r>
              <a:rPr lang="en-GB" sz="1600" dirty="0" smtClean="0">
                <a:solidFill>
                  <a:schemeClr val="bg1"/>
                </a:solidFill>
              </a:rPr>
              <a:t>Passive and active fire maintenance </a:t>
            </a:r>
          </a:p>
          <a:p>
            <a:pPr marL="285750" indent="-285750">
              <a:buFont typeface="Arial" panose="020B0604020202020204" pitchFamily="34" charset="0"/>
              <a:buChar char="•"/>
            </a:pPr>
            <a:r>
              <a:rPr lang="en-GB" sz="1600" dirty="0" smtClean="0">
                <a:solidFill>
                  <a:schemeClr val="bg1"/>
                </a:solidFill>
              </a:rPr>
              <a:t>Maintenance Record in a Fire Log Book </a:t>
            </a:r>
          </a:p>
          <a:p>
            <a:pPr marL="285750" indent="-285750">
              <a:buFont typeface="Arial" panose="020B0604020202020204" pitchFamily="34" charset="0"/>
              <a:buChar char="•"/>
            </a:pPr>
            <a:r>
              <a:rPr lang="en-GB" sz="1600" dirty="0" smtClean="0">
                <a:solidFill>
                  <a:schemeClr val="bg1"/>
                </a:solidFill>
              </a:rPr>
              <a:t>Weekly Fire Alarm test (documented) </a:t>
            </a:r>
          </a:p>
          <a:p>
            <a:pPr marL="285750" indent="-285750">
              <a:buFont typeface="Arial" panose="020B0604020202020204" pitchFamily="34" charset="0"/>
              <a:buChar char="•"/>
            </a:pPr>
            <a:r>
              <a:rPr lang="en-GB" sz="1600" dirty="0" smtClean="0">
                <a:solidFill>
                  <a:schemeClr val="bg1"/>
                </a:solidFill>
              </a:rPr>
              <a:t>Fire Evacuation plan &amp; a yearly fire evacuation test (documented)</a:t>
            </a:r>
          </a:p>
          <a:p>
            <a:pPr marL="285750" indent="-285750">
              <a:buFont typeface="Arial" panose="020B0604020202020204" pitchFamily="34" charset="0"/>
              <a:buChar char="•"/>
            </a:pPr>
            <a:r>
              <a:rPr lang="en-GB" sz="1600" dirty="0" smtClean="0">
                <a:solidFill>
                  <a:schemeClr val="bg1"/>
                </a:solidFill>
              </a:rPr>
              <a:t>Fire Damper test and inspection </a:t>
            </a:r>
          </a:p>
          <a:p>
            <a:pPr marL="285750" indent="-285750">
              <a:buFont typeface="Arial" panose="020B0604020202020204" pitchFamily="34" charset="0"/>
              <a:buChar char="•"/>
            </a:pPr>
            <a:r>
              <a:rPr lang="en-GB" sz="1600" dirty="0" smtClean="0">
                <a:solidFill>
                  <a:schemeClr val="bg1"/>
                </a:solidFill>
              </a:rPr>
              <a:t>Fire Wardens </a:t>
            </a:r>
          </a:p>
          <a:p>
            <a:pPr marL="285750" indent="-285750">
              <a:buFont typeface="Arial" panose="020B0604020202020204" pitchFamily="34" charset="0"/>
              <a:buChar char="•"/>
            </a:pPr>
            <a:r>
              <a:rPr lang="en-GB" sz="1600" dirty="0" smtClean="0">
                <a:solidFill>
                  <a:schemeClr val="bg1"/>
                </a:solidFill>
              </a:rPr>
              <a:t>A maintenance </a:t>
            </a:r>
            <a:r>
              <a:rPr lang="en-GB" sz="1600" dirty="0">
                <a:solidFill>
                  <a:schemeClr val="bg1"/>
                </a:solidFill>
              </a:rPr>
              <a:t>schedule </a:t>
            </a:r>
            <a:r>
              <a:rPr lang="en-GB" sz="1600" dirty="0" smtClean="0">
                <a:solidFill>
                  <a:schemeClr val="bg1"/>
                </a:solidFill>
              </a:rPr>
              <a:t>for </a:t>
            </a:r>
            <a:r>
              <a:rPr lang="en-GB" sz="1600" dirty="0">
                <a:solidFill>
                  <a:schemeClr val="bg1"/>
                </a:solidFill>
              </a:rPr>
              <a:t>the inspection of fire appliances e.g. Portable Fire Extinguishers, Hose Reels and Fire </a:t>
            </a:r>
            <a:r>
              <a:rPr lang="en-GB" sz="1600" dirty="0" smtClean="0">
                <a:solidFill>
                  <a:schemeClr val="bg1"/>
                </a:solidFill>
              </a:rPr>
              <a:t>Blankets</a:t>
            </a:r>
          </a:p>
          <a:p>
            <a:pPr marL="285750" indent="-285750">
              <a:buFont typeface="Arial" panose="020B0604020202020204" pitchFamily="34" charset="0"/>
              <a:buChar char="•"/>
            </a:pPr>
            <a:r>
              <a:rPr lang="en-GB" sz="1600" dirty="0" smtClean="0">
                <a:solidFill>
                  <a:schemeClr val="bg1"/>
                </a:solidFill>
              </a:rPr>
              <a:t>Emergency Light Testing </a:t>
            </a:r>
          </a:p>
          <a:p>
            <a:pPr marL="285750" indent="-285750">
              <a:buFont typeface="Arial" panose="020B0604020202020204" pitchFamily="34" charset="0"/>
              <a:buChar char="•"/>
            </a:pPr>
            <a:r>
              <a:rPr lang="en-GB" sz="1600" dirty="0" smtClean="0">
                <a:solidFill>
                  <a:schemeClr val="bg1"/>
                </a:solidFill>
              </a:rPr>
              <a:t>Weekly Fire Signage / Escape route / External Staircase / Fore stopping checks (documented)</a:t>
            </a: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a:solidFill>
                <a:schemeClr val="bg1"/>
              </a:solidFill>
            </a:endParaRPr>
          </a:p>
        </p:txBody>
      </p:sp>
    </p:spTree>
    <p:extLst>
      <p:ext uri="{BB962C8B-B14F-4D97-AF65-F5344CB8AC3E}">
        <p14:creationId xmlns:p14="http://schemas.microsoft.com/office/powerpoint/2010/main" val="3641491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8861" y="771001"/>
            <a:ext cx="9291752" cy="5416868"/>
          </a:xfrm>
          <a:prstGeom prst="rect">
            <a:avLst/>
          </a:prstGeom>
        </p:spPr>
        <p:txBody>
          <a:bodyPr wrap="square">
            <a:spAutoFit/>
          </a:bodyPr>
          <a:lstStyle/>
          <a:p>
            <a:r>
              <a:rPr lang="en-GB" sz="1600" b="1" dirty="0" smtClean="0">
                <a:solidFill>
                  <a:schemeClr val="bg1"/>
                </a:solidFill>
              </a:rPr>
              <a:t>Lifts </a:t>
            </a:r>
            <a:endParaRPr lang="en-GB" sz="1600" dirty="0">
              <a:solidFill>
                <a:schemeClr val="bg1"/>
              </a:solidFill>
            </a:endParaRPr>
          </a:p>
          <a:p>
            <a:r>
              <a:rPr lang="en-GB" sz="1600" dirty="0">
                <a:solidFill>
                  <a:schemeClr val="bg1"/>
                </a:solidFill>
              </a:rPr>
              <a:t>The Lifting Operations and Lifting Equipment Regulations 1998 (LOLER) introduced</a:t>
            </a:r>
          </a:p>
          <a:p>
            <a:r>
              <a:rPr lang="en-GB" sz="1600" dirty="0">
                <a:solidFill>
                  <a:schemeClr val="bg1"/>
                </a:solidFill>
              </a:rPr>
              <a:t>new requirements for the safe provision and use of lifting equipment. Regulation 9</a:t>
            </a:r>
          </a:p>
          <a:p>
            <a:r>
              <a:rPr lang="en-GB" sz="1600" dirty="0">
                <a:solidFill>
                  <a:schemeClr val="bg1"/>
                </a:solidFill>
              </a:rPr>
              <a:t>of LOLER requires that all lifts provided for use in work activities are thoroughly</a:t>
            </a:r>
          </a:p>
          <a:p>
            <a:r>
              <a:rPr lang="en-GB" sz="1600" dirty="0">
                <a:solidFill>
                  <a:schemeClr val="bg1"/>
                </a:solidFill>
              </a:rPr>
              <a:t>examined by a competent person at regular intervals.</a:t>
            </a:r>
          </a:p>
          <a:p>
            <a:endParaRPr lang="en-GB" sz="1600" dirty="0">
              <a:solidFill>
                <a:schemeClr val="bg1"/>
              </a:solidFill>
            </a:endParaRPr>
          </a:p>
          <a:p>
            <a:r>
              <a:rPr lang="en-GB" sz="1600" dirty="0">
                <a:solidFill>
                  <a:schemeClr val="bg1"/>
                </a:solidFill>
              </a:rPr>
              <a:t>If you are a lift owner or someone responsible for the safe operation of a lift used</a:t>
            </a:r>
          </a:p>
          <a:p>
            <a:r>
              <a:rPr lang="en-GB" sz="1600" dirty="0">
                <a:solidFill>
                  <a:schemeClr val="bg1"/>
                </a:solidFill>
              </a:rPr>
              <a:t>at work, such as a facilities manager or supervisor, you are a ‘duty holder’ under</a:t>
            </a:r>
          </a:p>
          <a:p>
            <a:r>
              <a:rPr lang="en-GB" sz="1600" dirty="0">
                <a:solidFill>
                  <a:schemeClr val="bg1"/>
                </a:solidFill>
              </a:rPr>
              <a:t>LOLER. This means that you have a legal responsibility to ensure that the lift is</a:t>
            </a:r>
          </a:p>
          <a:p>
            <a:r>
              <a:rPr lang="en-GB" sz="1600" dirty="0">
                <a:solidFill>
                  <a:schemeClr val="bg1"/>
                </a:solidFill>
              </a:rPr>
              <a:t>thoroughly examined and that it is safe to use.</a:t>
            </a:r>
          </a:p>
          <a:p>
            <a:endParaRPr lang="en-GB" sz="1600" dirty="0">
              <a:solidFill>
                <a:schemeClr val="bg1"/>
              </a:solidFill>
            </a:endParaRPr>
          </a:p>
          <a:p>
            <a:r>
              <a:rPr lang="en-GB" sz="1600" dirty="0">
                <a:solidFill>
                  <a:schemeClr val="bg1"/>
                </a:solidFill>
              </a:rPr>
              <a:t>What do you need: </a:t>
            </a:r>
          </a:p>
          <a:p>
            <a:endParaRPr lang="en-GB" sz="1600" dirty="0">
              <a:solidFill>
                <a:schemeClr val="bg1"/>
              </a:solidFill>
            </a:endParaRPr>
          </a:p>
          <a:p>
            <a:r>
              <a:rPr lang="en-GB" sz="1600" dirty="0">
                <a:solidFill>
                  <a:schemeClr val="bg1"/>
                </a:solidFill>
              </a:rPr>
              <a:t>Check the Lift phone / alarm works weekly and document it</a:t>
            </a:r>
          </a:p>
          <a:p>
            <a:r>
              <a:rPr lang="en-GB" sz="1600" dirty="0">
                <a:solidFill>
                  <a:schemeClr val="bg1"/>
                </a:solidFill>
              </a:rPr>
              <a:t>Service the lift at least every 12 months and keep the records </a:t>
            </a:r>
          </a:p>
          <a:p>
            <a:r>
              <a:rPr lang="en-GB" sz="1600" dirty="0">
                <a:solidFill>
                  <a:schemeClr val="bg1"/>
                </a:solidFill>
              </a:rPr>
              <a:t>Inform your insurer there is a lift at the property (they may request you get it inspected)</a:t>
            </a:r>
          </a:p>
          <a:p>
            <a:endParaRPr lang="en-GB" sz="1600" dirty="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a:solidFill>
                <a:schemeClr val="bg1"/>
              </a:solidFill>
            </a:endParaRPr>
          </a:p>
        </p:txBody>
      </p:sp>
    </p:spTree>
    <p:extLst>
      <p:ext uri="{BB962C8B-B14F-4D97-AF65-F5344CB8AC3E}">
        <p14:creationId xmlns:p14="http://schemas.microsoft.com/office/powerpoint/2010/main" val="2706083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8861" y="771001"/>
            <a:ext cx="9291752" cy="5601533"/>
          </a:xfrm>
          <a:prstGeom prst="rect">
            <a:avLst/>
          </a:prstGeom>
        </p:spPr>
        <p:txBody>
          <a:bodyPr wrap="square">
            <a:spAutoFit/>
          </a:bodyPr>
          <a:lstStyle/>
          <a:p>
            <a:r>
              <a:rPr lang="en-GB" b="1" dirty="0">
                <a:solidFill>
                  <a:schemeClr val="bg1"/>
                </a:solidFill>
              </a:rPr>
              <a:t>Electrical</a:t>
            </a:r>
            <a:endParaRPr lang="en-GB" dirty="0">
              <a:solidFill>
                <a:schemeClr val="bg1"/>
              </a:solidFill>
            </a:endParaRPr>
          </a:p>
          <a:p>
            <a:r>
              <a:rPr lang="en-GB" sz="1600" dirty="0">
                <a:solidFill>
                  <a:schemeClr val="bg1"/>
                </a:solidFill>
              </a:rPr>
              <a:t>The Electricity at Work Regulations (EAWR) 1989 (1991 in Northern Ireland) are made under the Health and Safety at Work Act 1974</a:t>
            </a:r>
          </a:p>
          <a:p>
            <a:endParaRPr lang="en-GB" sz="1600" dirty="0">
              <a:solidFill>
                <a:schemeClr val="bg1"/>
              </a:solidFill>
            </a:endParaRPr>
          </a:p>
          <a:p>
            <a:r>
              <a:rPr lang="en-GB" sz="1600" dirty="0">
                <a:solidFill>
                  <a:schemeClr val="bg1"/>
                </a:solidFill>
              </a:rPr>
              <a:t>Employers as ‘duty holders’ must provide a safe working environment with regard to all electrical equipment and systems, regardless of when they were manufactured, installed or brought into use</a:t>
            </a:r>
          </a:p>
          <a:p>
            <a:endParaRPr lang="en-GB" sz="1600" dirty="0">
              <a:solidFill>
                <a:schemeClr val="bg1"/>
              </a:solidFill>
            </a:endParaRPr>
          </a:p>
          <a:p>
            <a:r>
              <a:rPr lang="en-GB" sz="1600" dirty="0">
                <a:solidFill>
                  <a:schemeClr val="bg1"/>
                </a:solidFill>
              </a:rPr>
              <a:t>All electrical systems must be maintained in a safe condition and an important aspect of such maintenance is periodic inspection and testing</a:t>
            </a:r>
          </a:p>
          <a:p>
            <a:endParaRPr lang="en-GB" sz="1600" dirty="0">
              <a:solidFill>
                <a:schemeClr val="bg1"/>
              </a:solidFill>
            </a:endParaRPr>
          </a:p>
          <a:p>
            <a:r>
              <a:rPr lang="en-GB" sz="1600" dirty="0">
                <a:solidFill>
                  <a:schemeClr val="bg1"/>
                </a:solidFill>
              </a:rPr>
              <a:t>What do you need: </a:t>
            </a:r>
          </a:p>
          <a:p>
            <a:endParaRPr lang="en-GB" sz="1600" dirty="0">
              <a:solidFill>
                <a:schemeClr val="bg1"/>
              </a:solidFill>
            </a:endParaRPr>
          </a:p>
          <a:p>
            <a:r>
              <a:rPr lang="en-GB" sz="1600" dirty="0">
                <a:solidFill>
                  <a:schemeClr val="bg1"/>
                </a:solidFill>
              </a:rPr>
              <a:t>Portable appliance testing </a:t>
            </a:r>
            <a:r>
              <a:rPr lang="en-GB" sz="1600" dirty="0" smtClean="0">
                <a:solidFill>
                  <a:schemeClr val="bg1"/>
                </a:solidFill>
              </a:rPr>
              <a:t>including a leak test of microwaves </a:t>
            </a:r>
            <a:endParaRPr lang="en-GB" sz="1600" dirty="0">
              <a:solidFill>
                <a:schemeClr val="bg1"/>
              </a:solidFill>
            </a:endParaRPr>
          </a:p>
          <a:p>
            <a:r>
              <a:rPr lang="en-GB" sz="1600" dirty="0">
                <a:solidFill>
                  <a:schemeClr val="bg1"/>
                </a:solidFill>
              </a:rPr>
              <a:t>5Y Fixed wired test certificate </a:t>
            </a:r>
          </a:p>
          <a:p>
            <a:r>
              <a:rPr lang="en-GB" sz="1600" dirty="0">
                <a:solidFill>
                  <a:schemeClr val="bg1"/>
                </a:solidFill>
              </a:rPr>
              <a:t>Completed remedial and recommendations following the 5Y Test </a:t>
            </a:r>
            <a:endParaRPr lang="en-GB" sz="1600" dirty="0" smtClean="0">
              <a:solidFill>
                <a:schemeClr val="bg1"/>
              </a:solidFill>
            </a:endParaRPr>
          </a:p>
          <a:p>
            <a:r>
              <a:rPr lang="en-GB" sz="1600" dirty="0" smtClean="0">
                <a:solidFill>
                  <a:schemeClr val="bg1"/>
                </a:solidFill>
              </a:rPr>
              <a:t>Generation / UPS / CHP test and inspection ( if applicable )</a:t>
            </a:r>
          </a:p>
          <a:p>
            <a:r>
              <a:rPr lang="en-GB" sz="1600" dirty="0" smtClean="0">
                <a:solidFill>
                  <a:schemeClr val="bg1"/>
                </a:solidFill>
              </a:rPr>
              <a:t>RCD Testing of sockets </a:t>
            </a:r>
          </a:p>
          <a:p>
            <a:endParaRPr lang="en-GB" sz="1600" dirty="0" smtClean="0">
              <a:solidFill>
                <a:schemeClr val="bg1"/>
              </a:solidFill>
            </a:endParaRPr>
          </a:p>
          <a:p>
            <a:endParaRPr lang="en-GB" sz="1600" dirty="0">
              <a:solidFill>
                <a:schemeClr val="bg1"/>
              </a:solidFill>
            </a:endParaRPr>
          </a:p>
          <a:p>
            <a:endParaRPr lang="en-GB" dirty="0" smtClean="0">
              <a:solidFill>
                <a:schemeClr val="bg1"/>
              </a:solidFill>
            </a:endParaRPr>
          </a:p>
          <a:p>
            <a:endParaRPr lang="en-GB" dirty="0" smtClean="0">
              <a:solidFill>
                <a:schemeClr val="bg1"/>
              </a:solidFill>
            </a:endParaRPr>
          </a:p>
        </p:txBody>
      </p:sp>
    </p:spTree>
    <p:extLst>
      <p:ext uri="{BB962C8B-B14F-4D97-AF65-F5344CB8AC3E}">
        <p14:creationId xmlns:p14="http://schemas.microsoft.com/office/powerpoint/2010/main" val="1287871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8861" y="771001"/>
            <a:ext cx="9291752" cy="3323987"/>
          </a:xfrm>
          <a:prstGeom prst="rect">
            <a:avLst/>
          </a:prstGeom>
        </p:spPr>
        <p:txBody>
          <a:bodyPr wrap="square">
            <a:spAutoFit/>
          </a:bodyPr>
          <a:lstStyle/>
          <a:p>
            <a:r>
              <a:rPr lang="en-GB" b="1" dirty="0">
                <a:solidFill>
                  <a:schemeClr val="bg1"/>
                </a:solidFill>
              </a:rPr>
              <a:t>Gas</a:t>
            </a:r>
            <a:endParaRPr lang="en-GB" dirty="0">
              <a:solidFill>
                <a:schemeClr val="bg1"/>
              </a:solidFill>
            </a:endParaRPr>
          </a:p>
          <a:p>
            <a:r>
              <a:rPr lang="en-GB" sz="1600" dirty="0">
                <a:solidFill>
                  <a:schemeClr val="bg1"/>
                </a:solidFill>
              </a:rPr>
              <a:t>Gas regulations (The Gas Safety Regulations 1998) states that all gas systems must be checked regularly (at least annually) to ensure they are safe. This includes safe installation, servicing, inspection and certification for all types of gas equipment. These must be carried out by registered gas-safe engineers.</a:t>
            </a:r>
          </a:p>
          <a:p>
            <a:endParaRPr lang="en-GB" sz="1600" dirty="0">
              <a:solidFill>
                <a:schemeClr val="bg1"/>
              </a:solidFill>
            </a:endParaRPr>
          </a:p>
          <a:p>
            <a:r>
              <a:rPr lang="en-GB" sz="1600" dirty="0">
                <a:solidFill>
                  <a:schemeClr val="bg1"/>
                </a:solidFill>
              </a:rPr>
              <a:t>What do you need: </a:t>
            </a:r>
          </a:p>
          <a:p>
            <a:endParaRPr lang="en-GB" sz="1600" dirty="0">
              <a:solidFill>
                <a:schemeClr val="bg1"/>
              </a:solidFill>
            </a:endParaRPr>
          </a:p>
          <a:p>
            <a:r>
              <a:rPr lang="en-GB" sz="1600" dirty="0">
                <a:solidFill>
                  <a:schemeClr val="bg1"/>
                </a:solidFill>
              </a:rPr>
              <a:t>A gas service every 12 months that results in an issued gas safe certificate (CP12)</a:t>
            </a:r>
          </a:p>
          <a:p>
            <a:r>
              <a:rPr lang="en-GB" sz="1600" dirty="0">
                <a:solidFill>
                  <a:schemeClr val="bg1"/>
                </a:solidFill>
              </a:rPr>
              <a:t>Completed remedial and recommendations following the service </a:t>
            </a:r>
            <a:endParaRPr lang="en-GB" sz="1600" dirty="0" smtClean="0">
              <a:solidFill>
                <a:schemeClr val="bg1"/>
              </a:solidFill>
            </a:endParaRPr>
          </a:p>
          <a:p>
            <a:endParaRPr lang="en-GB" sz="1600" dirty="0">
              <a:solidFill>
                <a:schemeClr val="bg1"/>
              </a:solidFill>
            </a:endParaRPr>
          </a:p>
          <a:p>
            <a:endParaRPr lang="en-GB" sz="1600" dirty="0" smtClean="0">
              <a:solidFill>
                <a:schemeClr val="bg1"/>
              </a:solidFill>
            </a:endParaRPr>
          </a:p>
          <a:p>
            <a:r>
              <a:rPr lang="en-GB" sz="1600" dirty="0" smtClean="0">
                <a:solidFill>
                  <a:schemeClr val="bg1"/>
                </a:solidFill>
              </a:rPr>
              <a:t>This applies to all gas equipment – Kitchens / Boilers etc</a:t>
            </a:r>
            <a:endParaRPr lang="en-GB" sz="1600" dirty="0">
              <a:solidFill>
                <a:schemeClr val="bg1"/>
              </a:solidFill>
            </a:endParaRPr>
          </a:p>
        </p:txBody>
      </p:sp>
    </p:spTree>
    <p:extLst>
      <p:ext uri="{BB962C8B-B14F-4D97-AF65-F5344CB8AC3E}">
        <p14:creationId xmlns:p14="http://schemas.microsoft.com/office/powerpoint/2010/main" val="2900508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8861" y="771001"/>
            <a:ext cx="9291752" cy="6863417"/>
          </a:xfrm>
          <a:prstGeom prst="rect">
            <a:avLst/>
          </a:prstGeom>
        </p:spPr>
        <p:txBody>
          <a:bodyPr wrap="square">
            <a:spAutoFit/>
          </a:bodyPr>
          <a:lstStyle/>
          <a:p>
            <a:r>
              <a:rPr lang="en-GB" b="1" dirty="0" smtClean="0">
                <a:solidFill>
                  <a:schemeClr val="bg1"/>
                </a:solidFill>
              </a:rPr>
              <a:t>Water</a:t>
            </a:r>
            <a:endParaRPr lang="en-GB" dirty="0" smtClean="0">
              <a:solidFill>
                <a:schemeClr val="bg1"/>
              </a:solidFill>
            </a:endParaRPr>
          </a:p>
          <a:p>
            <a:r>
              <a:rPr lang="en-GB" sz="1600" dirty="0">
                <a:solidFill>
                  <a:schemeClr val="bg1"/>
                </a:solidFill>
              </a:rPr>
              <a:t>All water systems must have a valid Legionella Risk Assessment (these stay valid for 2 years), to ensure that the risk of legionella is reduced. Many businesses are also required to carry out monthly testing of water temperatures to check that water is kept at an optimum temperature to avoid any water borne diseases. The Control of Substances Hazardous to Health Regulations 1988 requires that employers reduce workers exposure to any hazardous substances, including those borne in water. Employers are responsible for determining what health hazards there are in the workplace, carrying out risk assessments and providing information, instruction and training for employees. REF: ACOPL8 - Legionnaires’ disease </a:t>
            </a:r>
          </a:p>
          <a:p>
            <a:r>
              <a:rPr lang="en-GB" sz="1600" dirty="0">
                <a:solidFill>
                  <a:schemeClr val="bg1"/>
                </a:solidFill>
              </a:rPr>
              <a:t>Part 2: The control of legionella bacteria in hot and cold water systems </a:t>
            </a:r>
          </a:p>
          <a:p>
            <a:endParaRPr lang="en-GB" sz="1600" dirty="0">
              <a:solidFill>
                <a:schemeClr val="bg1"/>
              </a:solidFill>
            </a:endParaRPr>
          </a:p>
          <a:p>
            <a:r>
              <a:rPr lang="en-GB" sz="1600" dirty="0">
                <a:solidFill>
                  <a:schemeClr val="bg1"/>
                </a:solidFill>
              </a:rPr>
              <a:t>An appointed responsible person </a:t>
            </a:r>
          </a:p>
          <a:p>
            <a:r>
              <a:rPr lang="en-GB" sz="1600" dirty="0">
                <a:solidFill>
                  <a:schemeClr val="bg1"/>
                </a:solidFill>
              </a:rPr>
              <a:t>Legionella Risk Assessment </a:t>
            </a:r>
          </a:p>
          <a:p>
            <a:r>
              <a:rPr lang="en-GB" sz="1600" dirty="0">
                <a:solidFill>
                  <a:schemeClr val="bg1"/>
                </a:solidFill>
              </a:rPr>
              <a:t>An up to date schematic diagram of your water system </a:t>
            </a:r>
          </a:p>
          <a:p>
            <a:endParaRPr lang="en-GB" sz="1600" dirty="0">
              <a:solidFill>
                <a:schemeClr val="bg1"/>
              </a:solidFill>
            </a:endParaRPr>
          </a:p>
          <a:p>
            <a:r>
              <a:rPr lang="en-GB" sz="1600" dirty="0">
                <a:solidFill>
                  <a:schemeClr val="bg1"/>
                </a:solidFill>
              </a:rPr>
              <a:t>Completed remedial and recommendations following the risk assessment</a:t>
            </a:r>
          </a:p>
          <a:p>
            <a:r>
              <a:rPr lang="en-GB" sz="1600" dirty="0">
                <a:solidFill>
                  <a:schemeClr val="bg1"/>
                </a:solidFill>
              </a:rPr>
              <a:t>Water log book containing the results of monitoring, inspection and any checks carried out; this include monthly temperature testing and the flushing of any outlets not regularly used ie Sinks / Showers etc.</a:t>
            </a:r>
          </a:p>
          <a:p>
            <a:r>
              <a:rPr lang="en-GB" sz="1600" dirty="0">
                <a:solidFill>
                  <a:schemeClr val="bg1"/>
                </a:solidFill>
              </a:rPr>
              <a:t>Tank cleaning ( if applicable)</a:t>
            </a:r>
          </a:p>
          <a:p>
            <a:r>
              <a:rPr lang="en-GB" sz="1600" dirty="0">
                <a:solidFill>
                  <a:schemeClr val="bg1"/>
                </a:solidFill>
              </a:rPr>
              <a:t>Calorifier / Expansion vessel test and inspection ( if applicable) </a:t>
            </a:r>
          </a:p>
          <a:p>
            <a:r>
              <a:rPr lang="en-GB" sz="1600" dirty="0">
                <a:solidFill>
                  <a:schemeClr val="bg1"/>
                </a:solidFill>
              </a:rPr>
              <a:t>Thermostatic Mixing Valves test and inspection ( if applicable) </a:t>
            </a:r>
          </a:p>
          <a:p>
            <a:endParaRPr lang="en-GB" sz="1600" dirty="0">
              <a:solidFill>
                <a:schemeClr val="bg1"/>
              </a:solidFill>
            </a:endParaRPr>
          </a:p>
          <a:p>
            <a:r>
              <a:rPr lang="en-GB" sz="1600" dirty="0">
                <a:solidFill>
                  <a:schemeClr val="bg1"/>
                </a:solidFill>
              </a:rPr>
              <a:t> </a:t>
            </a:r>
          </a:p>
          <a:p>
            <a:endParaRPr lang="en-GB" dirty="0">
              <a:solidFill>
                <a:schemeClr val="bg1"/>
              </a:solidFill>
            </a:endParaRPr>
          </a:p>
          <a:p>
            <a:endParaRPr lang="en-GB" dirty="0" smtClean="0">
              <a:solidFill>
                <a:schemeClr val="bg1"/>
              </a:solidFill>
            </a:endParaRPr>
          </a:p>
          <a:p>
            <a:endParaRPr lang="en-GB" dirty="0">
              <a:solidFill>
                <a:schemeClr val="bg1"/>
              </a:solidFill>
            </a:endParaRPr>
          </a:p>
        </p:txBody>
      </p:sp>
    </p:spTree>
    <p:extLst>
      <p:ext uri="{BB962C8B-B14F-4D97-AF65-F5344CB8AC3E}">
        <p14:creationId xmlns:p14="http://schemas.microsoft.com/office/powerpoint/2010/main" val="3368792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8861" y="771001"/>
            <a:ext cx="9291752" cy="6032421"/>
          </a:xfrm>
          <a:prstGeom prst="rect">
            <a:avLst/>
          </a:prstGeom>
        </p:spPr>
        <p:txBody>
          <a:bodyPr wrap="square">
            <a:spAutoFit/>
          </a:bodyPr>
          <a:lstStyle/>
          <a:p>
            <a:r>
              <a:rPr lang="en-GB" b="1" dirty="0" smtClean="0">
                <a:solidFill>
                  <a:schemeClr val="bg1"/>
                </a:solidFill>
              </a:rPr>
              <a:t>Asbestos</a:t>
            </a:r>
            <a:endParaRPr lang="en-GB" dirty="0">
              <a:solidFill>
                <a:schemeClr val="bg1"/>
              </a:solidFill>
            </a:endParaRPr>
          </a:p>
          <a:p>
            <a:r>
              <a:rPr lang="en-GB" sz="1600" dirty="0">
                <a:solidFill>
                  <a:schemeClr val="bg1"/>
                </a:solidFill>
              </a:rPr>
              <a:t>This guidance is for, anyone who is responsible for maintenance and repairs in a building, which may contain asbestos. The ‘duty to manage’ asbestos is included in the Control of Asbestos Regulations 2012.</a:t>
            </a:r>
          </a:p>
          <a:p>
            <a:endParaRPr lang="en-GB" sz="1600" dirty="0">
              <a:solidFill>
                <a:schemeClr val="bg1"/>
              </a:solidFill>
            </a:endParaRPr>
          </a:p>
          <a:p>
            <a:r>
              <a:rPr lang="en-GB" sz="1600" dirty="0">
                <a:solidFill>
                  <a:schemeClr val="bg1"/>
                </a:solidFill>
              </a:rPr>
              <a:t>Was the building built or refurbished before 2000? </a:t>
            </a:r>
          </a:p>
          <a:p>
            <a:endParaRPr lang="en-GB" sz="1600" dirty="0">
              <a:solidFill>
                <a:schemeClr val="bg1"/>
              </a:solidFill>
            </a:endParaRPr>
          </a:p>
          <a:p>
            <a:r>
              <a:rPr lang="en-GB" sz="1600" dirty="0">
                <a:solidFill>
                  <a:schemeClr val="bg1"/>
                </a:solidFill>
              </a:rPr>
              <a:t>No, asbestos is unlikely to be present – no action required.</a:t>
            </a:r>
          </a:p>
          <a:p>
            <a:endParaRPr lang="en-GB" sz="1600" dirty="0">
              <a:solidFill>
                <a:schemeClr val="bg1"/>
              </a:solidFill>
            </a:endParaRPr>
          </a:p>
          <a:p>
            <a:r>
              <a:rPr lang="en-GB" sz="1600" dirty="0">
                <a:solidFill>
                  <a:schemeClr val="bg1"/>
                </a:solidFill>
              </a:rPr>
              <a:t>If the answer is YES, an asbestos survey detailing if asbestos is present is required</a:t>
            </a:r>
          </a:p>
          <a:p>
            <a:endParaRPr lang="en-GB" sz="1600" dirty="0">
              <a:solidFill>
                <a:schemeClr val="bg1"/>
              </a:solidFill>
            </a:endParaRPr>
          </a:p>
          <a:p>
            <a:r>
              <a:rPr lang="en-GB" sz="1600" dirty="0">
                <a:solidFill>
                  <a:schemeClr val="bg1"/>
                </a:solidFill>
              </a:rPr>
              <a:t>If asbestos is present you will need: </a:t>
            </a:r>
          </a:p>
          <a:p>
            <a:endParaRPr lang="en-GB" sz="1600" dirty="0">
              <a:solidFill>
                <a:schemeClr val="bg1"/>
              </a:solidFill>
            </a:endParaRPr>
          </a:p>
          <a:p>
            <a:r>
              <a:rPr lang="en-GB" sz="1600" dirty="0">
                <a:solidFill>
                  <a:schemeClr val="bg1"/>
                </a:solidFill>
              </a:rPr>
              <a:t>Appointed a duty holder </a:t>
            </a:r>
          </a:p>
          <a:p>
            <a:r>
              <a:rPr lang="en-GB" sz="1600" dirty="0">
                <a:solidFill>
                  <a:schemeClr val="bg1"/>
                </a:solidFill>
              </a:rPr>
              <a:t>Asbestos risk assessment &amp; survey </a:t>
            </a:r>
          </a:p>
          <a:p>
            <a:r>
              <a:rPr lang="en-GB" sz="1600" dirty="0">
                <a:solidFill>
                  <a:schemeClr val="bg1"/>
                </a:solidFill>
              </a:rPr>
              <a:t>Signage showing where the asbestos is</a:t>
            </a:r>
          </a:p>
          <a:p>
            <a:r>
              <a:rPr lang="en-GB" sz="1600" dirty="0">
                <a:solidFill>
                  <a:schemeClr val="bg1"/>
                </a:solidFill>
              </a:rPr>
              <a:t>Implement an Asbestos register </a:t>
            </a:r>
          </a:p>
          <a:p>
            <a:r>
              <a:rPr lang="en-GB" sz="1600" dirty="0">
                <a:solidFill>
                  <a:schemeClr val="bg1"/>
                </a:solidFill>
              </a:rPr>
              <a:t>Keep records of regular checks </a:t>
            </a:r>
          </a:p>
          <a:p>
            <a:endParaRPr lang="en-GB" sz="1600" dirty="0">
              <a:solidFill>
                <a:schemeClr val="bg1"/>
              </a:solidFill>
            </a:endParaRPr>
          </a:p>
          <a:p>
            <a:r>
              <a:rPr lang="en-GB" sz="1600" dirty="0">
                <a:solidFill>
                  <a:schemeClr val="bg1"/>
                </a:solidFill>
              </a:rPr>
              <a:t>Note: Anyone who may work on asbestos must be trained and use safe working methods. Most work with asbestos needs to be done by a licensed contractor and all contractors must be made aware asbestos is present. </a:t>
            </a:r>
          </a:p>
          <a:p>
            <a:endParaRPr lang="en-GB" sz="1600" dirty="0" smtClean="0">
              <a:solidFill>
                <a:schemeClr val="bg1"/>
              </a:solidFill>
            </a:endParaRPr>
          </a:p>
          <a:p>
            <a:endParaRPr lang="en-GB" sz="1600" dirty="0">
              <a:solidFill>
                <a:schemeClr val="bg1"/>
              </a:solidFill>
            </a:endParaRPr>
          </a:p>
        </p:txBody>
      </p:sp>
    </p:spTree>
    <p:extLst>
      <p:ext uri="{BB962C8B-B14F-4D97-AF65-F5344CB8AC3E}">
        <p14:creationId xmlns:p14="http://schemas.microsoft.com/office/powerpoint/2010/main" val="27582616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153</TotalTime>
  <Words>1375</Words>
  <Application>Microsoft Office PowerPoint</Application>
  <PresentationFormat>Widescreen</PresentationFormat>
  <Paragraphs>197</Paragraphs>
  <Slides>14</Slides>
  <Notes>0</Notes>
  <HiddenSlides>0</HiddenSlides>
  <MMClips>0</MMClips>
  <ScaleCrop>false</ScaleCrop>
  <HeadingPairs>
    <vt:vector size="10" baseType="variant">
      <vt:variant>
        <vt:lpstr>Fonts Used</vt:lpstr>
      </vt:variant>
      <vt:variant>
        <vt:i4>3</vt:i4>
      </vt:variant>
      <vt:variant>
        <vt:lpstr>Theme</vt:lpstr>
      </vt:variant>
      <vt:variant>
        <vt:i4>1</vt:i4>
      </vt:variant>
      <vt:variant>
        <vt:lpstr>Links</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Century Gothic</vt:lpstr>
      <vt:lpstr>Wingdings 3</vt:lpstr>
      <vt:lpstr>Ion Boardroom</vt:lpstr>
      <vt:lpstr>file:///C:\Users\55135644\Desktop\Technical%20Compliance%20Audit%20-%20Blank.xlsx</vt:lpstr>
      <vt:lpstr>Worksheet</vt:lpstr>
      <vt:lpstr>Compliance in Commercial Facilities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Compliance in Commercial Facilities</dc:title>
  <dc:creator>Kate Corden</dc:creator>
  <cp:lastModifiedBy>Kate Corden</cp:lastModifiedBy>
  <cp:revision>14</cp:revision>
  <dcterms:created xsi:type="dcterms:W3CDTF">2019-10-18T13:23:58Z</dcterms:created>
  <dcterms:modified xsi:type="dcterms:W3CDTF">2019-10-21T09:18:20Z</dcterms:modified>
</cp:coreProperties>
</file>